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301" r:id="rId2"/>
    <p:sldId id="309" r:id="rId3"/>
    <p:sldId id="310" r:id="rId4"/>
    <p:sldId id="312" r:id="rId5"/>
    <p:sldId id="315" r:id="rId6"/>
    <p:sldId id="316" r:id="rId7"/>
    <p:sldId id="318" r:id="rId8"/>
    <p:sldId id="313" r:id="rId9"/>
    <p:sldId id="323" r:id="rId10"/>
    <p:sldId id="327" r:id="rId11"/>
    <p:sldId id="321" r:id="rId12"/>
    <p:sldId id="302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scadia Mono ExtraLight" panose="020B0609020000020004" pitchFamily="49" charset="0"/>
      <p:regular r:id="rId19"/>
      <p:italic r:id="rId20"/>
    </p:embeddedFont>
    <p:embeddedFont>
      <p:font typeface="等线" panose="02010600030101010101" pitchFamily="2" charset="-122"/>
      <p:regular r:id="rId21"/>
      <p:bold r:id="rId22"/>
    </p:embeddedFont>
    <p:embeddedFont>
      <p:font typeface="仿宋_GB2312" panose="02010609030101010101" pitchFamily="49" charset="-122"/>
      <p:regular r:id="rId23"/>
    </p:embeddedFont>
    <p:embeddedFont>
      <p:font typeface="黑体" panose="02010609060101010101" pitchFamily="49" charset="-122"/>
      <p:regular r:id="rId24"/>
    </p:embeddedFont>
    <p:embeddedFont>
      <p:font typeface="微软雅黑" panose="020B0503020204020204" pitchFamily="34" charset="-122"/>
      <p:regular r:id="rId25"/>
      <p:bold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78">
          <p15:clr>
            <a:srgbClr val="A4A3A4"/>
          </p15:clr>
        </p15:guide>
        <p15:guide id="2" pos="291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2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0" y="164"/>
      </p:cViewPr>
      <p:guideLst>
        <p:guide orient="horz" pos="1678"/>
        <p:guide pos="29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2023/9/11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546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8073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t>2023/9/11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t>10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137970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t>2023/9/11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t>11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65376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29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t>2023/9/11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t>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83536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t>2023/9/11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t>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91702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t>2023/9/11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047722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t>2023/9/11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t>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124126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t>2023/9/11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661812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t>2023/9/11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t>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01840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t>2023/9/11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t>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6925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t>2023/9/11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t>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4072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2023/9/11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2023/9/11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2023/9/11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-20538"/>
            <a:ext cx="1704311" cy="720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2023/9/11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2023/9/11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2023/9/11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2023/9/11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2023/9/11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2023/9/11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2023/9/11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2023/9/11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2023/9/11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9" r:id="rId15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jpg"/><Relationship Id="rId18" Type="http://schemas.openxmlformats.org/officeDocument/2006/relationships/image" Target="../media/image23.jpg"/><Relationship Id="rId26" Type="http://schemas.openxmlformats.org/officeDocument/2006/relationships/image" Target="../media/image31.jpg"/><Relationship Id="rId39" Type="http://schemas.openxmlformats.org/officeDocument/2006/relationships/image" Target="../media/image44.jpg"/><Relationship Id="rId21" Type="http://schemas.openxmlformats.org/officeDocument/2006/relationships/image" Target="../media/image26.jpg"/><Relationship Id="rId34" Type="http://schemas.openxmlformats.org/officeDocument/2006/relationships/image" Target="../media/image39.jpg"/><Relationship Id="rId42" Type="http://schemas.openxmlformats.org/officeDocument/2006/relationships/image" Target="../media/image47.jpg"/><Relationship Id="rId47" Type="http://schemas.openxmlformats.org/officeDocument/2006/relationships/image" Target="../media/image52.jpg"/><Relationship Id="rId50" Type="http://schemas.openxmlformats.org/officeDocument/2006/relationships/image" Target="../media/image55.jpg"/><Relationship Id="rId55" Type="http://schemas.openxmlformats.org/officeDocument/2006/relationships/image" Target="../media/image60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jpg"/><Relationship Id="rId29" Type="http://schemas.openxmlformats.org/officeDocument/2006/relationships/image" Target="../media/image34.jpg"/><Relationship Id="rId11" Type="http://schemas.openxmlformats.org/officeDocument/2006/relationships/image" Target="../media/image16.jpg"/><Relationship Id="rId24" Type="http://schemas.openxmlformats.org/officeDocument/2006/relationships/image" Target="../media/image29.jpg"/><Relationship Id="rId32" Type="http://schemas.openxmlformats.org/officeDocument/2006/relationships/image" Target="../media/image37.jpg"/><Relationship Id="rId37" Type="http://schemas.openxmlformats.org/officeDocument/2006/relationships/image" Target="../media/image42.jpg"/><Relationship Id="rId40" Type="http://schemas.openxmlformats.org/officeDocument/2006/relationships/image" Target="../media/image45.jpg"/><Relationship Id="rId45" Type="http://schemas.openxmlformats.org/officeDocument/2006/relationships/image" Target="../media/image50.jpg"/><Relationship Id="rId53" Type="http://schemas.openxmlformats.org/officeDocument/2006/relationships/image" Target="../media/image58.jpg"/><Relationship Id="rId5" Type="http://schemas.openxmlformats.org/officeDocument/2006/relationships/image" Target="../media/image10.jpg"/><Relationship Id="rId19" Type="http://schemas.openxmlformats.org/officeDocument/2006/relationships/image" Target="../media/image24.jpg"/><Relationship Id="rId4" Type="http://schemas.openxmlformats.org/officeDocument/2006/relationships/image" Target="../media/image9.jpg"/><Relationship Id="rId9" Type="http://schemas.openxmlformats.org/officeDocument/2006/relationships/image" Target="../media/image14.jpg"/><Relationship Id="rId14" Type="http://schemas.openxmlformats.org/officeDocument/2006/relationships/image" Target="../media/image19.jpg"/><Relationship Id="rId22" Type="http://schemas.openxmlformats.org/officeDocument/2006/relationships/image" Target="../media/image27.jpg"/><Relationship Id="rId27" Type="http://schemas.openxmlformats.org/officeDocument/2006/relationships/image" Target="../media/image32.jpg"/><Relationship Id="rId30" Type="http://schemas.openxmlformats.org/officeDocument/2006/relationships/image" Target="../media/image35.jpg"/><Relationship Id="rId35" Type="http://schemas.openxmlformats.org/officeDocument/2006/relationships/image" Target="../media/image40.jpg"/><Relationship Id="rId43" Type="http://schemas.openxmlformats.org/officeDocument/2006/relationships/image" Target="../media/image48.jpg"/><Relationship Id="rId48" Type="http://schemas.openxmlformats.org/officeDocument/2006/relationships/image" Target="../media/image53.jpg"/><Relationship Id="rId56" Type="http://schemas.openxmlformats.org/officeDocument/2006/relationships/image" Target="../media/image61.jpg"/><Relationship Id="rId8" Type="http://schemas.openxmlformats.org/officeDocument/2006/relationships/image" Target="../media/image13.jpg"/><Relationship Id="rId51" Type="http://schemas.openxmlformats.org/officeDocument/2006/relationships/image" Target="../media/image56.jpg"/><Relationship Id="rId3" Type="http://schemas.openxmlformats.org/officeDocument/2006/relationships/image" Target="../media/image5.png"/><Relationship Id="rId12" Type="http://schemas.openxmlformats.org/officeDocument/2006/relationships/image" Target="../media/image17.jpg"/><Relationship Id="rId17" Type="http://schemas.openxmlformats.org/officeDocument/2006/relationships/image" Target="../media/image22.jpg"/><Relationship Id="rId25" Type="http://schemas.openxmlformats.org/officeDocument/2006/relationships/image" Target="../media/image30.jpg"/><Relationship Id="rId33" Type="http://schemas.openxmlformats.org/officeDocument/2006/relationships/image" Target="../media/image38.jpg"/><Relationship Id="rId38" Type="http://schemas.openxmlformats.org/officeDocument/2006/relationships/image" Target="../media/image43.jpg"/><Relationship Id="rId46" Type="http://schemas.openxmlformats.org/officeDocument/2006/relationships/image" Target="../media/image51.jpg"/><Relationship Id="rId20" Type="http://schemas.openxmlformats.org/officeDocument/2006/relationships/image" Target="../media/image25.jpg"/><Relationship Id="rId41" Type="http://schemas.openxmlformats.org/officeDocument/2006/relationships/image" Target="../media/image46.jpg"/><Relationship Id="rId54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15" Type="http://schemas.openxmlformats.org/officeDocument/2006/relationships/image" Target="../media/image20.jpg"/><Relationship Id="rId23" Type="http://schemas.openxmlformats.org/officeDocument/2006/relationships/image" Target="../media/image28.jpg"/><Relationship Id="rId28" Type="http://schemas.openxmlformats.org/officeDocument/2006/relationships/image" Target="../media/image33.jpg"/><Relationship Id="rId36" Type="http://schemas.openxmlformats.org/officeDocument/2006/relationships/image" Target="../media/image41.jpg"/><Relationship Id="rId49" Type="http://schemas.openxmlformats.org/officeDocument/2006/relationships/image" Target="../media/image54.jpg"/><Relationship Id="rId57" Type="http://schemas.openxmlformats.org/officeDocument/2006/relationships/image" Target="../media/image62.jpg"/><Relationship Id="rId10" Type="http://schemas.openxmlformats.org/officeDocument/2006/relationships/image" Target="../media/image15.jpg"/><Relationship Id="rId31" Type="http://schemas.openxmlformats.org/officeDocument/2006/relationships/image" Target="../media/image36.jpg"/><Relationship Id="rId44" Type="http://schemas.openxmlformats.org/officeDocument/2006/relationships/image" Target="../media/image49.jpg"/><Relationship Id="rId52" Type="http://schemas.openxmlformats.org/officeDocument/2006/relationships/image" Target="../media/image5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emf"/><Relationship Id="rId9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image" Target="../media/image5.png"/><Relationship Id="rId7" Type="http://schemas.openxmlformats.org/officeDocument/2006/relationships/image" Target="../media/image7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Relationship Id="rId9" Type="http://schemas.openxmlformats.org/officeDocument/2006/relationships/image" Target="../media/image7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emf"/><Relationship Id="rId5" Type="http://schemas.openxmlformats.org/officeDocument/2006/relationships/image" Target="../media/image79.png"/><Relationship Id="rId4" Type="http://schemas.openxmlformats.org/officeDocument/2006/relationships/image" Target="../media/image78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5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1" y="-17872"/>
            <a:ext cx="9157335" cy="268051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7620" y="2662640"/>
            <a:ext cx="9157335" cy="2480859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" name="TextBox 7"/>
          <p:cNvSpPr>
            <a:spLocks noChangeArrowheads="1"/>
          </p:cNvSpPr>
          <p:nvPr/>
        </p:nvSpPr>
        <p:spPr bwMode="auto">
          <a:xfrm>
            <a:off x="1622196" y="2848075"/>
            <a:ext cx="581009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莱茵衣藻突变体的表型定量与聚类分析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2810971" y="4097749"/>
            <a:ext cx="3731256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3"/>
          <p:cNvSpPr>
            <a:spLocks noChangeArrowheads="1"/>
          </p:cNvSpPr>
          <p:nvPr/>
        </p:nvSpPr>
        <p:spPr bwMode="auto">
          <a:xfrm>
            <a:off x="3614511" y="4239428"/>
            <a:ext cx="1825461" cy="42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16" tIns="25708" rIns="51416" bIns="25708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Zhouhui Qi</a:t>
            </a:r>
          </a:p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Zhouhui.qi@stud.ki.se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800" y="-64283"/>
            <a:ext cx="1346200" cy="4921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94298" y="245232"/>
            <a:ext cx="2685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pc="300" dirty="0">
                <a:latin typeface="黑体" panose="02010600030101010101" charset="-122"/>
                <a:ea typeface="黑体" panose="02010600030101010101" charset="-122"/>
              </a:rPr>
              <a:t>莱茵衣藻表型定量与聚类分析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27983" y="241080"/>
            <a:ext cx="1952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0030101010101" charset="-122"/>
                <a:cs typeface="Times New Roman" panose="02020603050405020304" pitchFamily="18" charset="0"/>
              </a:rPr>
              <a:t>Chlamydomonas reinhardtii 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3724448" y="28805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462" y="13288"/>
            <a:ext cx="1613281" cy="5897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DC37E50-6941-16F2-6631-4F93F7010A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5" t="7304" r="16350" b="20779"/>
          <a:stretch/>
        </p:blipFill>
        <p:spPr>
          <a:xfrm>
            <a:off x="822790" y="764221"/>
            <a:ext cx="2817224" cy="2087470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BD7D125-E765-46F6-629A-E21417510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859101"/>
              </p:ext>
            </p:extLst>
          </p:nvPr>
        </p:nvGraphicFramePr>
        <p:xfrm>
          <a:off x="4369574" y="1249447"/>
          <a:ext cx="3951636" cy="3386670"/>
        </p:xfrm>
        <a:graphic>
          <a:graphicData uri="http://schemas.openxmlformats.org/drawingml/2006/table">
            <a:tbl>
              <a:tblPr/>
              <a:tblGrid>
                <a:gridCol w="2796938">
                  <a:extLst>
                    <a:ext uri="{9D8B030D-6E8A-4147-A177-3AD203B41FA5}">
                      <a16:colId xmlns:a16="http://schemas.microsoft.com/office/drawing/2014/main" val="3132927931"/>
                    </a:ext>
                  </a:extLst>
                </a:gridCol>
                <a:gridCol w="778352">
                  <a:extLst>
                    <a:ext uri="{9D8B030D-6E8A-4147-A177-3AD203B41FA5}">
                      <a16:colId xmlns:a16="http://schemas.microsoft.com/office/drawing/2014/main" val="4210319175"/>
                    </a:ext>
                  </a:extLst>
                </a:gridCol>
                <a:gridCol w="376346">
                  <a:extLst>
                    <a:ext uri="{9D8B030D-6E8A-4147-A177-3AD203B41FA5}">
                      <a16:colId xmlns:a16="http://schemas.microsoft.com/office/drawing/2014/main" val="3183017262"/>
                    </a:ext>
                  </a:extLst>
                </a:gridCol>
              </a:tblGrid>
              <a:tr h="16127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Sequence-Based Biological Process - GO Term Predictions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186843"/>
                  </a:ext>
                </a:extLst>
              </a:tr>
              <a:tr h="161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Name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 Term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Score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289698"/>
                  </a:ext>
                </a:extLst>
              </a:tr>
              <a:tr h="161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organic substance metabolic process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GO:0071704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0.78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809034"/>
                  </a:ext>
                </a:extLst>
              </a:tr>
              <a:tr h="161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cellular metabolic process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GO:0044237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0.73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387409"/>
                  </a:ext>
                </a:extLst>
              </a:tr>
              <a:tr h="161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primary metabolic process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GO:0044238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0.68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1495454"/>
                  </a:ext>
                </a:extLst>
              </a:tr>
              <a:tr h="161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nitrogen compound metabolic process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GO:0006807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0.66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0398676"/>
                  </a:ext>
                </a:extLst>
              </a:tr>
              <a:tr h="16127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Sequence-Based Cellular Component - GO Term Predictions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458589"/>
                  </a:ext>
                </a:extLst>
              </a:tr>
              <a:tr h="161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Name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 Term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Score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568354"/>
                  </a:ext>
                </a:extLst>
              </a:tr>
              <a:tr h="161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organelle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GO:0043226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0.66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207833"/>
                  </a:ext>
                </a:extLst>
              </a:tr>
              <a:tr h="161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membrane-bounded organelle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GO:0043227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0.63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8284023"/>
                  </a:ext>
                </a:extLst>
              </a:tr>
              <a:tr h="161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intracellular organelle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GO:0043229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0.63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1001976"/>
                  </a:ext>
                </a:extLst>
              </a:tr>
              <a:tr h="16127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Structure-Based Cellular Component - GO Term Predictions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256943"/>
                  </a:ext>
                </a:extLst>
              </a:tr>
              <a:tr h="161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Name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 Term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Score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95427"/>
                  </a:ext>
                </a:extLst>
              </a:tr>
              <a:tr h="161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organelle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GO:0043226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0.61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493695"/>
                  </a:ext>
                </a:extLst>
              </a:tr>
              <a:tr h="16127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Structure-Based Biological Process - GO Term Predictions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72402"/>
                  </a:ext>
                </a:extLst>
              </a:tr>
              <a:tr h="161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Name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 Term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Score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324107"/>
                  </a:ext>
                </a:extLst>
              </a:tr>
              <a:tr h="161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organic substance metabolic process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GO:0071704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0.68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358902"/>
                  </a:ext>
                </a:extLst>
              </a:tr>
              <a:tr h="161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primary metabolic process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GO:0044238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0.66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932663"/>
                  </a:ext>
                </a:extLst>
              </a:tr>
              <a:tr h="161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macromolecule metabolic process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GO:0043170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0.62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426889"/>
                  </a:ext>
                </a:extLst>
              </a:tr>
              <a:tr h="161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cellular metabolic process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GO:0044237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0.6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555849"/>
                  </a:ext>
                </a:extLst>
              </a:tr>
              <a:tr h="161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nitrogen compound metabolic process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GO:0006807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0.58</a:t>
                      </a:r>
                    </a:p>
                  </a:txBody>
                  <a:tcPr marL="5772" marR="5772" marT="57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945942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0D7AE38A-DCE2-07E4-0C23-A7E28257986A}"/>
              </a:ext>
            </a:extLst>
          </p:cNvPr>
          <p:cNvSpPr txBox="1"/>
          <p:nvPr/>
        </p:nvSpPr>
        <p:spPr>
          <a:xfrm>
            <a:off x="96693" y="2745576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0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基于</a:t>
            </a:r>
            <a:r>
              <a:rPr lang="en-US" altLang="zh-CN" sz="10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AlphaFold2</a:t>
            </a:r>
            <a:r>
              <a:rPr lang="zh-CN" altLang="en-US" sz="10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en-US" altLang="zh-CN" sz="1000" b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ppGpp</a:t>
            </a:r>
            <a:r>
              <a:rPr lang="zh-CN" altLang="en-US" sz="10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蛋白质结构预测</a:t>
            </a:r>
            <a:endParaRPr lang="zh-CN" altLang="zh-CN" sz="1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2FBE4C-A53C-80CD-D0B1-017FDC5548E1}"/>
              </a:ext>
            </a:extLst>
          </p:cNvPr>
          <p:cNvSpPr txBox="1"/>
          <p:nvPr/>
        </p:nvSpPr>
        <p:spPr>
          <a:xfrm>
            <a:off x="50973" y="4855443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Shanna </a:t>
            </a:r>
            <a:r>
              <a:rPr lang="en-US" altLang="zh-CN" sz="1000" i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et al. </a:t>
            </a:r>
            <a:r>
              <a:rPr lang="en-US" altLang="zh-CN" sz="1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, 2022; Rina </a:t>
            </a:r>
            <a:r>
              <a:rPr lang="en-US" altLang="zh-CN" sz="1000" i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et al. </a:t>
            </a:r>
            <a:r>
              <a:rPr lang="en-US" altLang="zh-CN" sz="1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, 2018; Ben </a:t>
            </a:r>
            <a:r>
              <a:rPr lang="en-US" altLang="zh-CN" sz="1000" i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et al. </a:t>
            </a:r>
            <a:r>
              <a:rPr lang="en-US" altLang="zh-CN" sz="1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, 2018 </a:t>
            </a:r>
            <a:endParaRPr lang="zh-CN" altLang="en-US" sz="1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CA4CA59-E83E-9E4F-46B5-2E5D83A89ABE}"/>
              </a:ext>
            </a:extLst>
          </p:cNvPr>
          <p:cNvSpPr txBox="1"/>
          <p:nvPr/>
        </p:nvSpPr>
        <p:spPr>
          <a:xfrm>
            <a:off x="174380" y="3026527"/>
            <a:ext cx="4117508" cy="1719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1200" dirty="0" err="1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ppGpp</a:t>
            </a:r>
            <a:r>
              <a:rPr lang="zh-CN" altLang="en-US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（鸟苷四磷酸）是介导的古细菌应激信号通路的全局调控基因。在不利环境下，</a:t>
            </a:r>
            <a:r>
              <a:rPr lang="en-US" altLang="zh-CN" sz="1200" dirty="0" err="1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ppGpp</a:t>
            </a:r>
            <a:r>
              <a:rPr lang="zh-CN" altLang="en-US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可以抑制生命中心法则的几乎所有步骤；它在调节叶绿体在环境压力下的功能中也起着重要作用，是叶绿体基因表达的强效抑制剂；相关研究表明</a:t>
            </a:r>
            <a:r>
              <a:rPr lang="en-US" altLang="zh-CN" sz="1200" dirty="0" err="1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ppGpp</a:t>
            </a:r>
            <a:r>
              <a:rPr lang="zh-CN" altLang="en-US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还在控制氮饥饿期间的光合性能和代谢物平衡中起重要作用。</a:t>
            </a:r>
          </a:p>
        </p:txBody>
      </p:sp>
    </p:spTree>
    <p:extLst>
      <p:ext uri="{BB962C8B-B14F-4D97-AF65-F5344CB8AC3E}">
        <p14:creationId xmlns:p14="http://schemas.microsoft.com/office/powerpoint/2010/main" val="877329506"/>
      </p:ext>
    </p:extLst>
  </p:cSld>
  <p:clrMapOvr>
    <a:masterClrMapping/>
  </p:clrMapOvr>
  <p:transition spd="slow" advTm="0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94298" y="245232"/>
            <a:ext cx="2685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pc="300" dirty="0">
                <a:latin typeface="黑体" panose="02010600030101010101" charset="-122"/>
                <a:ea typeface="黑体" panose="02010600030101010101" charset="-122"/>
              </a:rPr>
              <a:t>莱茵衣藻表型定量与聚类分析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27983" y="241080"/>
            <a:ext cx="1952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0030101010101" charset="-122"/>
                <a:cs typeface="Times New Roman" panose="02020603050405020304" pitchFamily="18" charset="0"/>
              </a:rPr>
              <a:t>Chlamydomonas reinhardtii 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3724448" y="28805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462" y="13288"/>
            <a:ext cx="1613281" cy="58976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1C6982A3-74C8-D8C0-9493-F54EC2547CF8}"/>
              </a:ext>
            </a:extLst>
          </p:cNvPr>
          <p:cNvGrpSpPr/>
          <p:nvPr/>
        </p:nvGrpSpPr>
        <p:grpSpPr>
          <a:xfrm>
            <a:off x="275068" y="902085"/>
            <a:ext cx="1702664" cy="3372808"/>
            <a:chOff x="222466" y="833146"/>
            <a:chExt cx="1702664" cy="3372808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E47892-C39D-5C3A-B449-841A8D0A88D4}"/>
                </a:ext>
              </a:extLst>
            </p:cNvPr>
            <p:cNvSpPr txBox="1"/>
            <p:nvPr/>
          </p:nvSpPr>
          <p:spPr>
            <a:xfrm>
              <a:off x="343310" y="833146"/>
              <a:ext cx="148675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/>
                <a:t>莱茵衣藻突变体库构建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D649ED7-91EC-D4D5-1527-C4FD814DF833}"/>
                </a:ext>
              </a:extLst>
            </p:cNvPr>
            <p:cNvSpPr txBox="1"/>
            <p:nvPr/>
          </p:nvSpPr>
          <p:spPr>
            <a:xfrm>
              <a:off x="347020" y="1199106"/>
              <a:ext cx="157811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/>
                <a:t>图像分割与表型定量</a:t>
              </a: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F26B4826-2BDC-1779-B5C9-6E14244A1895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993678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502101A-4482-490B-A623-9BEBFA4F6115}"/>
                </a:ext>
              </a:extLst>
            </p:cNvPr>
            <p:cNvSpPr txBox="1"/>
            <p:nvPr/>
          </p:nvSpPr>
          <p:spPr>
            <a:xfrm>
              <a:off x="343310" y="1565981"/>
              <a:ext cx="157811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/>
                <a:t>基于表型的预测与分类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261B5D4-18E4-619D-C46C-36EDB37A79C6}"/>
                </a:ext>
              </a:extLst>
            </p:cNvPr>
            <p:cNvSpPr txBox="1"/>
            <p:nvPr/>
          </p:nvSpPr>
          <p:spPr>
            <a:xfrm>
              <a:off x="317215" y="1967684"/>
              <a:ext cx="1059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/>
                <a:t>表型维度的聚类分析与可视化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35A321D-2ECE-D774-CFDF-EF186C34A23B}"/>
                </a:ext>
              </a:extLst>
            </p:cNvPr>
            <p:cNvSpPr txBox="1"/>
            <p:nvPr/>
          </p:nvSpPr>
          <p:spPr>
            <a:xfrm>
              <a:off x="355154" y="2473967"/>
              <a:ext cx="9618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/>
                <a:t>基因共表达网络的构建与分析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01AAF53-B700-917D-7348-5FD29103FF94}"/>
                </a:ext>
              </a:extLst>
            </p:cNvPr>
            <p:cNvSpPr txBox="1"/>
            <p:nvPr/>
          </p:nvSpPr>
          <p:spPr>
            <a:xfrm>
              <a:off x="291916" y="2989755"/>
              <a:ext cx="1155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/>
                <a:t>蛋白质进化分析、结构预测与功能注释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331A6AD-E7FA-43A9-DC8C-F27FD93C241B}"/>
                </a:ext>
              </a:extLst>
            </p:cNvPr>
            <p:cNvSpPr txBox="1"/>
            <p:nvPr/>
          </p:nvSpPr>
          <p:spPr>
            <a:xfrm>
              <a:off x="399412" y="3499216"/>
              <a:ext cx="139189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/>
                <a:t>氮胁迫相应通路预测</a:t>
              </a: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92118C6E-DDD5-9C7B-EF9D-FE388C50E741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3296442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04B55C86-DD46-4C6F-0D96-6AAE699A4C5A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2802537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41403EE7-24C1-F99F-4F3E-9F79D901CFDD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2266217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7E1B82D-A9CE-E056-70B9-E6EB719BAA3D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1740967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77698F8B-87A5-EC68-31B3-DF0211160ED0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1363992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80C0501-FF86-6ADF-CF09-D573CA35B0C6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3726349"/>
              <a:ext cx="0" cy="192193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945B434-51EA-EF9C-8184-F2DBBC192040}"/>
                </a:ext>
              </a:extLst>
            </p:cNvPr>
            <p:cNvSpPr txBox="1"/>
            <p:nvPr/>
          </p:nvSpPr>
          <p:spPr>
            <a:xfrm>
              <a:off x="313498" y="3898177"/>
              <a:ext cx="1155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/>
                <a:t>基因功能与上下游调控关系的实验验证</a:t>
              </a: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5092475-20DA-4B72-C4E0-1969F809901E}"/>
                </a:ext>
              </a:extLst>
            </p:cNvPr>
            <p:cNvGrpSpPr/>
            <p:nvPr/>
          </p:nvGrpSpPr>
          <p:grpSpPr>
            <a:xfrm>
              <a:off x="1364164" y="1666022"/>
              <a:ext cx="188989" cy="1972287"/>
              <a:chOff x="1618549" y="1905000"/>
              <a:chExt cx="298595" cy="2331800"/>
            </a:xfrm>
          </p:grpSpPr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C0564846-EACF-762D-F3A7-409154C2F4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3878" y="4230450"/>
                <a:ext cx="268502" cy="11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C23EDE98-1781-AAC8-A50B-F0125D1FB8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380" y="1905000"/>
                <a:ext cx="0" cy="23318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E7732312-23B5-04AE-4DB0-070C42FA3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8549" y="1909764"/>
                <a:ext cx="29859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ACE5F104-319F-6101-0027-2FE4F3270051}"/>
                </a:ext>
              </a:extLst>
            </p:cNvPr>
            <p:cNvGrpSpPr/>
            <p:nvPr/>
          </p:nvGrpSpPr>
          <p:grpSpPr>
            <a:xfrm flipH="1">
              <a:off x="222466" y="2551260"/>
              <a:ext cx="198070" cy="1073316"/>
              <a:chOff x="1618549" y="1905000"/>
              <a:chExt cx="298595" cy="2331800"/>
            </a:xfrm>
          </p:grpSpPr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71A13D2C-A23F-43AA-E6E4-8E20E9BB41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3878" y="4230450"/>
                <a:ext cx="268502" cy="11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A98E805D-7B3D-5963-CFBC-FF8120D674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380" y="1905000"/>
                <a:ext cx="0" cy="23318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9AFCBD2C-A8C7-602A-168F-6AC59A176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8549" y="1909764"/>
                <a:ext cx="29859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6876C394-20CD-A5ED-FBBD-248928BC9086}"/>
              </a:ext>
            </a:extLst>
          </p:cNvPr>
          <p:cNvSpPr/>
          <p:nvPr/>
        </p:nvSpPr>
        <p:spPr>
          <a:xfrm>
            <a:off x="427494" y="3489509"/>
            <a:ext cx="1001790" cy="299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3FAF00-8EC3-F29D-A162-7C5990AF8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" t="-633" r="-1" b="-3686"/>
          <a:stretch/>
        </p:blipFill>
        <p:spPr bwMode="auto">
          <a:xfrm>
            <a:off x="2099189" y="1507953"/>
            <a:ext cx="6116513" cy="291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连接符: 曲线 29">
            <a:extLst>
              <a:ext uri="{FF2B5EF4-FFF2-40B4-BE49-F238E27FC236}">
                <a16:creationId xmlns:a16="http://schemas.microsoft.com/office/drawing/2014/main" id="{DBA54672-4834-77A9-1225-43BCB893882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81370" y="2190511"/>
            <a:ext cx="414804" cy="23766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连接符: 曲线 38">
            <a:extLst>
              <a:ext uri="{FF2B5EF4-FFF2-40B4-BE49-F238E27FC236}">
                <a16:creationId xmlns:a16="http://schemas.microsoft.com/office/drawing/2014/main" id="{6DFE959F-B1AC-82FB-3E3C-478190F4A61B}"/>
              </a:ext>
            </a:extLst>
          </p:cNvPr>
          <p:cNvCxnSpPr>
            <a:cxnSpLocks/>
          </p:cNvCxnSpPr>
          <p:nvPr/>
        </p:nvCxnSpPr>
        <p:spPr>
          <a:xfrm rot="5400000">
            <a:off x="4874362" y="2325619"/>
            <a:ext cx="642713" cy="25124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连接符: 曲线 39">
            <a:extLst>
              <a:ext uri="{FF2B5EF4-FFF2-40B4-BE49-F238E27FC236}">
                <a16:creationId xmlns:a16="http://schemas.microsoft.com/office/drawing/2014/main" id="{DF63CD7B-028B-C620-6992-15EC185F01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98700" y="2132042"/>
            <a:ext cx="394630" cy="20379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连接符: 曲线 47">
            <a:extLst>
              <a:ext uri="{FF2B5EF4-FFF2-40B4-BE49-F238E27FC236}">
                <a16:creationId xmlns:a16="http://schemas.microsoft.com/office/drawing/2014/main" id="{36C559C8-5462-03E4-2AD0-E34FDB951720}"/>
              </a:ext>
            </a:extLst>
          </p:cNvPr>
          <p:cNvCxnSpPr>
            <a:cxnSpLocks/>
          </p:cNvCxnSpPr>
          <p:nvPr/>
        </p:nvCxnSpPr>
        <p:spPr>
          <a:xfrm rot="5400000">
            <a:off x="4624645" y="2631866"/>
            <a:ext cx="1241077" cy="22595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75165E67-9B7E-454E-42FC-F123F70F9AEF}"/>
              </a:ext>
            </a:extLst>
          </p:cNvPr>
          <p:cNvGrpSpPr/>
          <p:nvPr/>
        </p:nvGrpSpPr>
        <p:grpSpPr>
          <a:xfrm>
            <a:off x="4714666" y="3394532"/>
            <a:ext cx="710858" cy="249599"/>
            <a:chOff x="4170561" y="4564227"/>
            <a:chExt cx="710858" cy="249599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F7F86873-9BAB-557F-12BB-2F370200F76B}"/>
                </a:ext>
              </a:extLst>
            </p:cNvPr>
            <p:cNvSpPr txBox="1"/>
            <p:nvPr/>
          </p:nvSpPr>
          <p:spPr>
            <a:xfrm>
              <a:off x="4170561" y="4567605"/>
              <a:ext cx="710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Cr-CRH</a:t>
              </a:r>
              <a:endParaRPr lang="zh-CN" alt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1550162E-8824-5A17-EABB-26C566F12297}"/>
                </a:ext>
              </a:extLst>
            </p:cNvPr>
            <p:cNvSpPr/>
            <p:nvPr/>
          </p:nvSpPr>
          <p:spPr>
            <a:xfrm>
              <a:off x="4170561" y="4564227"/>
              <a:ext cx="596585" cy="246221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25" name="组合 1024">
            <a:extLst>
              <a:ext uri="{FF2B5EF4-FFF2-40B4-BE49-F238E27FC236}">
                <a16:creationId xmlns:a16="http://schemas.microsoft.com/office/drawing/2014/main" id="{75514556-1492-47FC-74EF-953072F4BA21}"/>
              </a:ext>
            </a:extLst>
          </p:cNvPr>
          <p:cNvGrpSpPr/>
          <p:nvPr/>
        </p:nvGrpSpPr>
        <p:grpSpPr>
          <a:xfrm>
            <a:off x="5081247" y="1843389"/>
            <a:ext cx="472516" cy="246222"/>
            <a:chOff x="4170561" y="4564227"/>
            <a:chExt cx="710858" cy="249599"/>
          </a:xfrm>
        </p:grpSpPr>
        <p:sp>
          <p:nvSpPr>
            <p:cNvPr id="1027" name="文本框 1026">
              <a:extLst>
                <a:ext uri="{FF2B5EF4-FFF2-40B4-BE49-F238E27FC236}">
                  <a16:creationId xmlns:a16="http://schemas.microsoft.com/office/drawing/2014/main" id="{C8E4EF20-2B32-0B32-1720-C83CD181D80F}"/>
                </a:ext>
              </a:extLst>
            </p:cNvPr>
            <p:cNvSpPr txBox="1"/>
            <p:nvPr/>
          </p:nvSpPr>
          <p:spPr>
            <a:xfrm>
              <a:off x="4170561" y="4567605"/>
              <a:ext cx="710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FAP</a:t>
              </a:r>
              <a:endParaRPr lang="zh-CN" alt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8" name="椭圆 1027">
              <a:extLst>
                <a:ext uri="{FF2B5EF4-FFF2-40B4-BE49-F238E27FC236}">
                  <a16:creationId xmlns:a16="http://schemas.microsoft.com/office/drawing/2014/main" id="{7B0D9E52-C213-6E61-AD08-594A57A827AC}"/>
                </a:ext>
              </a:extLst>
            </p:cNvPr>
            <p:cNvSpPr/>
            <p:nvPr/>
          </p:nvSpPr>
          <p:spPr>
            <a:xfrm>
              <a:off x="4170561" y="4564227"/>
              <a:ext cx="596585" cy="246221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30" name="文本框 1029">
            <a:extLst>
              <a:ext uri="{FF2B5EF4-FFF2-40B4-BE49-F238E27FC236}">
                <a16:creationId xmlns:a16="http://schemas.microsoft.com/office/drawing/2014/main" id="{E5E10F5B-BC59-6D24-56F1-2E4F66BE3621}"/>
              </a:ext>
            </a:extLst>
          </p:cNvPr>
          <p:cNvSpPr txBox="1"/>
          <p:nvPr/>
        </p:nvSpPr>
        <p:spPr>
          <a:xfrm>
            <a:off x="5238998" y="2450573"/>
            <a:ext cx="710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Ca2+</a:t>
            </a:r>
            <a:endParaRPr lang="zh-CN" altLang="en-US" sz="1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4" name="椭圆 1033">
            <a:extLst>
              <a:ext uri="{FF2B5EF4-FFF2-40B4-BE49-F238E27FC236}">
                <a16:creationId xmlns:a16="http://schemas.microsoft.com/office/drawing/2014/main" id="{DF129F4D-EBBA-9B77-FA95-336316BF7E7D}"/>
              </a:ext>
            </a:extLst>
          </p:cNvPr>
          <p:cNvSpPr/>
          <p:nvPr/>
        </p:nvSpPr>
        <p:spPr>
          <a:xfrm>
            <a:off x="4608759" y="2399082"/>
            <a:ext cx="252768" cy="134522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椭圆 1034">
            <a:extLst>
              <a:ext uri="{FF2B5EF4-FFF2-40B4-BE49-F238E27FC236}">
                <a16:creationId xmlns:a16="http://schemas.microsoft.com/office/drawing/2014/main" id="{FBD8DFB9-B88F-517A-C388-29EB20417DF8}"/>
              </a:ext>
            </a:extLst>
          </p:cNvPr>
          <p:cNvSpPr/>
          <p:nvPr/>
        </p:nvSpPr>
        <p:spPr>
          <a:xfrm>
            <a:off x="4912656" y="2668282"/>
            <a:ext cx="252768" cy="134522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椭圆 1035">
            <a:extLst>
              <a:ext uri="{FF2B5EF4-FFF2-40B4-BE49-F238E27FC236}">
                <a16:creationId xmlns:a16="http://schemas.microsoft.com/office/drawing/2014/main" id="{BA2323C1-32A0-D0A9-0451-FE1CF15792ED}"/>
              </a:ext>
            </a:extLst>
          </p:cNvPr>
          <p:cNvSpPr/>
          <p:nvPr/>
        </p:nvSpPr>
        <p:spPr>
          <a:xfrm>
            <a:off x="5504146" y="2347230"/>
            <a:ext cx="252768" cy="134522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749749"/>
      </p:ext>
    </p:extLst>
  </p:cSld>
  <p:clrMapOvr>
    <a:masterClrMapping/>
  </p:clrMapOvr>
  <p:transition spd="slow" advTm="0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1" y="-17872"/>
            <a:ext cx="9157335" cy="268051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2662641"/>
            <a:ext cx="9157335" cy="2480859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TextBox 7"/>
          <p:cNvSpPr>
            <a:spLocks noChangeArrowheads="1"/>
          </p:cNvSpPr>
          <p:nvPr/>
        </p:nvSpPr>
        <p:spPr bwMode="auto">
          <a:xfrm>
            <a:off x="1948368" y="3003162"/>
            <a:ext cx="545646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恳请各位老师批评指正！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2810971" y="3662851"/>
            <a:ext cx="3731256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800" y="-64283"/>
            <a:ext cx="1346200" cy="49212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AF5541E-3974-4D2F-9DF3-2479CE650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829" y="3946208"/>
            <a:ext cx="1181054" cy="2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16" tIns="25708" rIns="51416" bIns="25708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答辩人：祁洲辉</a:t>
            </a:r>
          </a:p>
        </p:txBody>
      </p:sp>
      <p:sp>
        <p:nvSpPr>
          <p:cNvPr id="13" name="矩形 3">
            <a:extLst>
              <a:ext uri="{FF2B5EF4-FFF2-40B4-BE49-F238E27FC236}">
                <a16:creationId xmlns:a16="http://schemas.microsoft.com/office/drawing/2014/main" id="{DEAD39A5-0B4E-17F0-D07A-31153C892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954" y="3946208"/>
            <a:ext cx="2832980" cy="2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16" tIns="25708" rIns="51416" bIns="25708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导师：吕静 副教授   李小波 研究员</a:t>
            </a:r>
          </a:p>
        </p:txBody>
      </p:sp>
    </p:spTree>
    <p:extLst>
      <p:ext uri="{BB962C8B-B14F-4D97-AF65-F5344CB8AC3E}">
        <p14:creationId xmlns:p14="http://schemas.microsoft.com/office/powerpoint/2010/main" val="191435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94298" y="245232"/>
            <a:ext cx="2685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pc="300" dirty="0">
                <a:latin typeface="黑体" panose="02010600030101010101" charset="-122"/>
                <a:ea typeface="黑体" panose="02010600030101010101" charset="-122"/>
              </a:rPr>
              <a:t>莱茵衣藻表型定量与聚类分析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27983" y="241080"/>
            <a:ext cx="1952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0030101010101" charset="-122"/>
                <a:cs typeface="Times New Roman" panose="02020603050405020304" pitchFamily="18" charset="0"/>
              </a:rPr>
              <a:t>Chlamydomonas reinhardtii 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3724448" y="28805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462" y="13288"/>
            <a:ext cx="1613281" cy="58976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6288139D-2E6A-7B39-65F0-2F3F1F254D31}"/>
              </a:ext>
            </a:extLst>
          </p:cNvPr>
          <p:cNvGrpSpPr/>
          <p:nvPr/>
        </p:nvGrpSpPr>
        <p:grpSpPr>
          <a:xfrm>
            <a:off x="2005381" y="1571987"/>
            <a:ext cx="3275240" cy="2653604"/>
            <a:chOff x="3026733" y="715926"/>
            <a:chExt cx="6726865" cy="496894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B22E296-CCBD-280B-15E8-A4554BD78D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6" t="10439" r="13178" b="17106"/>
            <a:stretch/>
          </p:blipFill>
          <p:spPr>
            <a:xfrm>
              <a:off x="3026733" y="715926"/>
              <a:ext cx="6726865" cy="4968948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049C592-B93E-99C0-56A7-B7EEDADD4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46438" y="1906586"/>
              <a:ext cx="1511378" cy="1466925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451FF27-1F1D-AABE-124D-15687E0DAB66}"/>
                </a:ext>
              </a:extLst>
            </p:cNvPr>
            <p:cNvSpPr/>
            <p:nvPr/>
          </p:nvSpPr>
          <p:spPr>
            <a:xfrm>
              <a:off x="3735567" y="1609059"/>
              <a:ext cx="531628" cy="4182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397AF3F-2B9A-5547-E342-4FDD1E45C989}"/>
                </a:ext>
              </a:extLst>
            </p:cNvPr>
            <p:cNvSpPr/>
            <p:nvPr/>
          </p:nvSpPr>
          <p:spPr>
            <a:xfrm>
              <a:off x="5046438" y="1906587"/>
              <a:ext cx="1520628" cy="14669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ADF13B1F-BC43-8BB2-97E0-D3A9828BD9F6}"/>
                </a:ext>
              </a:extLst>
            </p:cNvPr>
            <p:cNvCxnSpPr>
              <a:cxnSpLocks/>
            </p:cNvCxnSpPr>
            <p:nvPr/>
          </p:nvCxnSpPr>
          <p:spPr>
            <a:xfrm>
              <a:off x="4399084" y="2034269"/>
              <a:ext cx="453656" cy="19866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209BB65-E8A2-8662-95D2-4F6DF666C3CA}"/>
                </a:ext>
              </a:extLst>
            </p:cNvPr>
            <p:cNvSpPr txBox="1"/>
            <p:nvPr/>
          </p:nvSpPr>
          <p:spPr>
            <a:xfrm>
              <a:off x="5639708" y="1935030"/>
              <a:ext cx="841817" cy="432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WT</a:t>
              </a:r>
              <a:endParaRPr lang="zh-CN" altLang="en-US" sz="9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E91A5BE-958A-75AB-946E-B03478413B9A}"/>
                </a:ext>
              </a:extLst>
            </p:cNvPr>
            <p:cNvSpPr txBox="1"/>
            <p:nvPr/>
          </p:nvSpPr>
          <p:spPr>
            <a:xfrm>
              <a:off x="4970147" y="1935030"/>
              <a:ext cx="934288" cy="432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WT</a:t>
              </a:r>
              <a:endParaRPr lang="zh-CN" altLang="en-US" sz="9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98230EA-8683-E9E4-B0E7-D026C720D0C6}"/>
                </a:ext>
              </a:extLst>
            </p:cNvPr>
            <p:cNvSpPr txBox="1"/>
            <p:nvPr/>
          </p:nvSpPr>
          <p:spPr>
            <a:xfrm>
              <a:off x="4970149" y="2640048"/>
              <a:ext cx="813429" cy="432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WT</a:t>
              </a:r>
              <a:endParaRPr lang="zh-CN" altLang="en-US" sz="9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5ABC4D2-83F1-07FE-7C57-4E5183712149}"/>
                </a:ext>
              </a:extLst>
            </p:cNvPr>
            <p:cNvSpPr txBox="1"/>
            <p:nvPr/>
          </p:nvSpPr>
          <p:spPr>
            <a:xfrm>
              <a:off x="5639706" y="2640048"/>
              <a:ext cx="1081067" cy="432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Mutant</a:t>
              </a:r>
              <a:endParaRPr lang="zh-CN" altLang="en-US" sz="9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E2B14B23-844A-14C9-AF4E-2454DC47E1A0}"/>
              </a:ext>
            </a:extLst>
          </p:cNvPr>
          <p:cNvCxnSpPr>
            <a:cxnSpLocks/>
          </p:cNvCxnSpPr>
          <p:nvPr/>
        </p:nvCxnSpPr>
        <p:spPr>
          <a:xfrm>
            <a:off x="4165773" y="2411392"/>
            <a:ext cx="151948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61" name="组合 5160">
            <a:extLst>
              <a:ext uri="{FF2B5EF4-FFF2-40B4-BE49-F238E27FC236}">
                <a16:creationId xmlns:a16="http://schemas.microsoft.com/office/drawing/2014/main" id="{A05C5D96-2374-B975-098E-F6481B21E29A}"/>
              </a:ext>
            </a:extLst>
          </p:cNvPr>
          <p:cNvGrpSpPr/>
          <p:nvPr/>
        </p:nvGrpSpPr>
        <p:grpSpPr>
          <a:xfrm>
            <a:off x="275068" y="902085"/>
            <a:ext cx="1702664" cy="3372808"/>
            <a:chOff x="222466" y="833146"/>
            <a:chExt cx="1702664" cy="3372808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B7A6679-658E-7A37-D8C1-5AFA28A4AE90}"/>
                </a:ext>
              </a:extLst>
            </p:cNvPr>
            <p:cNvSpPr txBox="1"/>
            <p:nvPr/>
          </p:nvSpPr>
          <p:spPr>
            <a:xfrm>
              <a:off x="343310" y="833146"/>
              <a:ext cx="148675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/>
                <a:t>莱茵衣藻突变体库构建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79F52E09-C1A4-9628-E5DE-A3158F0751CE}"/>
                </a:ext>
              </a:extLst>
            </p:cNvPr>
            <p:cNvSpPr txBox="1"/>
            <p:nvPr/>
          </p:nvSpPr>
          <p:spPr>
            <a:xfrm>
              <a:off x="347020" y="1199106"/>
              <a:ext cx="157811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/>
                <a:t>图像分割与表型定量</a:t>
              </a: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1AFDA7A5-61BF-FFED-D6F4-566DDD3F60ED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993678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93FC3EB-A04E-31C8-6CA5-4AB5A657C9E1}"/>
                </a:ext>
              </a:extLst>
            </p:cNvPr>
            <p:cNvSpPr txBox="1"/>
            <p:nvPr/>
          </p:nvSpPr>
          <p:spPr>
            <a:xfrm>
              <a:off x="343310" y="1565981"/>
              <a:ext cx="157811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/>
                <a:t>基于表型的预测与分类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4891ABE-57DA-B92B-CED1-1A6D1D1257A4}"/>
                </a:ext>
              </a:extLst>
            </p:cNvPr>
            <p:cNvSpPr txBox="1"/>
            <p:nvPr/>
          </p:nvSpPr>
          <p:spPr>
            <a:xfrm>
              <a:off x="317215" y="1967684"/>
              <a:ext cx="1059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/>
                <a:t>表型维度的聚类分析与可视化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8881E1AA-F598-CBEF-3055-C177C4D1A3AF}"/>
                </a:ext>
              </a:extLst>
            </p:cNvPr>
            <p:cNvSpPr txBox="1"/>
            <p:nvPr/>
          </p:nvSpPr>
          <p:spPr>
            <a:xfrm>
              <a:off x="355154" y="2473967"/>
              <a:ext cx="9618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/>
                <a:t>基因共表达网络的构建与分析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9E14E588-1EA3-C4F2-1333-4399415FB424}"/>
                </a:ext>
              </a:extLst>
            </p:cNvPr>
            <p:cNvSpPr txBox="1"/>
            <p:nvPr/>
          </p:nvSpPr>
          <p:spPr>
            <a:xfrm>
              <a:off x="291916" y="2989755"/>
              <a:ext cx="1155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/>
                <a:t>蛋白质进化分析、结构预测与功能注释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9C7127FE-6506-6E79-C524-9C7746BD7187}"/>
                </a:ext>
              </a:extLst>
            </p:cNvPr>
            <p:cNvSpPr txBox="1"/>
            <p:nvPr/>
          </p:nvSpPr>
          <p:spPr>
            <a:xfrm>
              <a:off x="399412" y="3499216"/>
              <a:ext cx="139189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/>
                <a:t>氮胁迫相应通路预测</a:t>
              </a:r>
            </a:p>
          </p:txBody>
        </p: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6FA24D57-CC2E-280C-E706-150385B0B58B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3296442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1" name="直接箭头连接符 5120">
              <a:extLst>
                <a:ext uri="{FF2B5EF4-FFF2-40B4-BE49-F238E27FC236}">
                  <a16:creationId xmlns:a16="http://schemas.microsoft.com/office/drawing/2014/main" id="{0FA94508-1CA5-8192-D20B-E776F9973FB2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2802537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3" name="直接箭头连接符 5122">
              <a:extLst>
                <a:ext uri="{FF2B5EF4-FFF2-40B4-BE49-F238E27FC236}">
                  <a16:creationId xmlns:a16="http://schemas.microsoft.com/office/drawing/2014/main" id="{7A1CEC0F-9749-D300-294E-3CDD599115DE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2266217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5" name="直接箭头连接符 5124">
              <a:extLst>
                <a:ext uri="{FF2B5EF4-FFF2-40B4-BE49-F238E27FC236}">
                  <a16:creationId xmlns:a16="http://schemas.microsoft.com/office/drawing/2014/main" id="{A928BCCF-CB63-972A-B2A6-BFF7CF1618B7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1740967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7" name="直接箭头连接符 5126">
              <a:extLst>
                <a:ext uri="{FF2B5EF4-FFF2-40B4-BE49-F238E27FC236}">
                  <a16:creationId xmlns:a16="http://schemas.microsoft.com/office/drawing/2014/main" id="{A1461D18-2DDB-645E-F65B-36F603514DFF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1363992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8" name="直接箭头连接符 5127">
              <a:extLst>
                <a:ext uri="{FF2B5EF4-FFF2-40B4-BE49-F238E27FC236}">
                  <a16:creationId xmlns:a16="http://schemas.microsoft.com/office/drawing/2014/main" id="{C72954FB-BBC0-61DE-9C34-02AE80596145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3726349"/>
              <a:ext cx="0" cy="192193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129" name="文本框 5128">
              <a:extLst>
                <a:ext uri="{FF2B5EF4-FFF2-40B4-BE49-F238E27FC236}">
                  <a16:creationId xmlns:a16="http://schemas.microsoft.com/office/drawing/2014/main" id="{757B5593-CC88-5AA4-F841-424EE89D87DE}"/>
                </a:ext>
              </a:extLst>
            </p:cNvPr>
            <p:cNvSpPr txBox="1"/>
            <p:nvPr/>
          </p:nvSpPr>
          <p:spPr>
            <a:xfrm>
              <a:off x="313498" y="3898177"/>
              <a:ext cx="1155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/>
                <a:t>基因功能与上下游调控关系的实验验证</a:t>
              </a:r>
            </a:p>
          </p:txBody>
        </p:sp>
        <p:grpSp>
          <p:nvGrpSpPr>
            <p:cNvPr id="5155" name="组合 5154">
              <a:extLst>
                <a:ext uri="{FF2B5EF4-FFF2-40B4-BE49-F238E27FC236}">
                  <a16:creationId xmlns:a16="http://schemas.microsoft.com/office/drawing/2014/main" id="{86EB17DF-CEC7-729D-173C-0DF944F654E3}"/>
                </a:ext>
              </a:extLst>
            </p:cNvPr>
            <p:cNvGrpSpPr/>
            <p:nvPr/>
          </p:nvGrpSpPr>
          <p:grpSpPr>
            <a:xfrm>
              <a:off x="1364164" y="1666022"/>
              <a:ext cx="188989" cy="1972287"/>
              <a:chOff x="1618549" y="1905000"/>
              <a:chExt cx="298595" cy="2331800"/>
            </a:xfrm>
          </p:grpSpPr>
          <p:cxnSp>
            <p:nvCxnSpPr>
              <p:cNvPr id="5143" name="直接箭头连接符 5142">
                <a:extLst>
                  <a:ext uri="{FF2B5EF4-FFF2-40B4-BE49-F238E27FC236}">
                    <a16:creationId xmlns:a16="http://schemas.microsoft.com/office/drawing/2014/main" id="{AF36535E-5A60-81BF-B222-028A3D809B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3878" y="4230450"/>
                <a:ext cx="268502" cy="11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8" name="直接连接符 5147">
                <a:extLst>
                  <a:ext uri="{FF2B5EF4-FFF2-40B4-BE49-F238E27FC236}">
                    <a16:creationId xmlns:a16="http://schemas.microsoft.com/office/drawing/2014/main" id="{9AC91C3A-AF0E-8A02-831D-52DAA87642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380" y="1905000"/>
                <a:ext cx="0" cy="23318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50" name="直接连接符 5149">
                <a:extLst>
                  <a:ext uri="{FF2B5EF4-FFF2-40B4-BE49-F238E27FC236}">
                    <a16:creationId xmlns:a16="http://schemas.microsoft.com/office/drawing/2014/main" id="{85DEFAD4-0240-EE36-EFCD-35E13FB522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8549" y="1909764"/>
                <a:ext cx="29859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156" name="组合 5155">
              <a:extLst>
                <a:ext uri="{FF2B5EF4-FFF2-40B4-BE49-F238E27FC236}">
                  <a16:creationId xmlns:a16="http://schemas.microsoft.com/office/drawing/2014/main" id="{25FA0836-3B29-391F-9EC6-199D54BAA8AD}"/>
                </a:ext>
              </a:extLst>
            </p:cNvPr>
            <p:cNvGrpSpPr/>
            <p:nvPr/>
          </p:nvGrpSpPr>
          <p:grpSpPr>
            <a:xfrm flipH="1">
              <a:off x="222466" y="2551260"/>
              <a:ext cx="198070" cy="1073316"/>
              <a:chOff x="1618549" y="1905000"/>
              <a:chExt cx="298595" cy="2331800"/>
            </a:xfrm>
          </p:grpSpPr>
          <p:cxnSp>
            <p:nvCxnSpPr>
              <p:cNvPr id="5157" name="直接箭头连接符 5156">
                <a:extLst>
                  <a:ext uri="{FF2B5EF4-FFF2-40B4-BE49-F238E27FC236}">
                    <a16:creationId xmlns:a16="http://schemas.microsoft.com/office/drawing/2014/main" id="{7E69C574-ECF7-90BB-1A53-61B08E00B3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3878" y="4230450"/>
                <a:ext cx="268502" cy="11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8" name="直接连接符 5157">
                <a:extLst>
                  <a:ext uri="{FF2B5EF4-FFF2-40B4-BE49-F238E27FC236}">
                    <a16:creationId xmlns:a16="http://schemas.microsoft.com/office/drawing/2014/main" id="{9A79F2AE-0FA5-63D2-0CFF-9A05DB00F6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380" y="1905000"/>
                <a:ext cx="0" cy="23318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59" name="直接连接符 5158">
                <a:extLst>
                  <a:ext uri="{FF2B5EF4-FFF2-40B4-BE49-F238E27FC236}">
                    <a16:creationId xmlns:a16="http://schemas.microsoft.com/office/drawing/2014/main" id="{EEADF9C0-E04D-3164-948D-72E4DBA848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8549" y="1909764"/>
                <a:ext cx="29859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81" name="组合 5180">
            <a:extLst>
              <a:ext uri="{FF2B5EF4-FFF2-40B4-BE49-F238E27FC236}">
                <a16:creationId xmlns:a16="http://schemas.microsoft.com/office/drawing/2014/main" id="{307702F6-CD77-FA49-A1AD-D23B746C29D8}"/>
              </a:ext>
            </a:extLst>
          </p:cNvPr>
          <p:cNvGrpSpPr/>
          <p:nvPr/>
        </p:nvGrpSpPr>
        <p:grpSpPr>
          <a:xfrm>
            <a:off x="5660026" y="1593461"/>
            <a:ext cx="3446804" cy="2328048"/>
            <a:chOff x="5897489" y="1819559"/>
            <a:chExt cx="3446804" cy="232804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AE5C4A9-21DD-5F8E-1FA3-0D217156ED3D}"/>
                </a:ext>
              </a:extLst>
            </p:cNvPr>
            <p:cNvSpPr/>
            <p:nvPr/>
          </p:nvSpPr>
          <p:spPr>
            <a:xfrm>
              <a:off x="7036956" y="2757228"/>
              <a:ext cx="630850" cy="81843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050"/>
            </a:p>
          </p:txBody>
        </p: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55D48009-3D1A-70E0-5F5B-29BF310D8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4369" y="1819559"/>
              <a:ext cx="1578848" cy="232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180" name="组合 5179">
              <a:extLst>
                <a:ext uri="{FF2B5EF4-FFF2-40B4-BE49-F238E27FC236}">
                  <a16:creationId xmlns:a16="http://schemas.microsoft.com/office/drawing/2014/main" id="{DD6D9080-6434-E9CE-BF75-F35540C1FFFF}"/>
                </a:ext>
              </a:extLst>
            </p:cNvPr>
            <p:cNvGrpSpPr/>
            <p:nvPr/>
          </p:nvGrpSpPr>
          <p:grpSpPr>
            <a:xfrm>
              <a:off x="5897489" y="2396954"/>
              <a:ext cx="3446804" cy="1602970"/>
              <a:chOff x="4307211" y="4307721"/>
              <a:chExt cx="4257832" cy="1602970"/>
            </a:xfrm>
          </p:grpSpPr>
          <p:sp>
            <p:nvSpPr>
              <p:cNvPr id="22" name="TextBox 11">
                <a:extLst>
                  <a:ext uri="{FF2B5EF4-FFF2-40B4-BE49-F238E27FC236}">
                    <a16:creationId xmlns:a16="http://schemas.microsoft.com/office/drawing/2014/main" id="{9CCDC354-2A81-2DFF-6884-6F79CE96D7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2288412">
                <a:off x="4307211" y="4307721"/>
                <a:ext cx="1439415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/>
                <a:r>
                  <a:rPr lang="en-US" sz="1050" b="0" i="1" dirty="0">
                    <a:latin typeface="+mn-lt"/>
                  </a:rPr>
                  <a:t>Nutrient signal</a:t>
                </a:r>
              </a:p>
            </p:txBody>
          </p:sp>
          <p:sp>
            <p:nvSpPr>
              <p:cNvPr id="23" name="TextBox 11">
                <a:extLst>
                  <a:ext uri="{FF2B5EF4-FFF2-40B4-BE49-F238E27FC236}">
                    <a16:creationId xmlns:a16="http://schemas.microsoft.com/office/drawing/2014/main" id="{F25E03CB-F5EE-BD33-782F-4E00E0F04D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29474" y="4332532"/>
                <a:ext cx="1216920" cy="415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/>
                <a:r>
                  <a:rPr lang="en-US" sz="1050" b="0" dirty="0">
                    <a:latin typeface="+mn-lt"/>
                  </a:rPr>
                  <a:t>N scavenging and recycling</a:t>
                </a:r>
              </a:p>
            </p:txBody>
          </p:sp>
          <p:sp>
            <p:nvSpPr>
              <p:cNvPr id="24" name="TextBox 11">
                <a:extLst>
                  <a:ext uri="{FF2B5EF4-FFF2-40B4-BE49-F238E27FC236}">
                    <a16:creationId xmlns:a16="http://schemas.microsoft.com/office/drawing/2014/main" id="{7034A1AE-F83C-724B-EA4D-288E2810C0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44471" y="4698707"/>
                <a:ext cx="1820572" cy="415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-540000" eaLnBrk="1" hangingPunct="1"/>
                <a:r>
                  <a:rPr lang="en-US" sz="1050" b="0" dirty="0">
                    <a:latin typeface="+mn-lt"/>
                  </a:rPr>
                  <a:t>Triacylglycerol (TAG) biosynthesis</a:t>
                </a:r>
              </a:p>
            </p:txBody>
          </p:sp>
          <p:sp>
            <p:nvSpPr>
              <p:cNvPr id="25" name="TextBox 11">
                <a:extLst>
                  <a:ext uri="{FF2B5EF4-FFF2-40B4-BE49-F238E27FC236}">
                    <a16:creationId xmlns:a16="http://schemas.microsoft.com/office/drawing/2014/main" id="{B00CF05B-F739-DEF1-073E-9257EA421F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82656" y="5210030"/>
                <a:ext cx="1312460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/>
                <a:r>
                  <a:rPr lang="en-US" sz="1050" b="0" dirty="0">
                    <a:latin typeface="+mn-lt"/>
                  </a:rPr>
                  <a:t>Photosynthesis</a:t>
                </a:r>
              </a:p>
            </p:txBody>
          </p:sp>
          <p:sp>
            <p:nvSpPr>
              <p:cNvPr id="26" name="TextBox 11">
                <a:extLst>
                  <a:ext uri="{FF2B5EF4-FFF2-40B4-BE49-F238E27FC236}">
                    <a16:creationId xmlns:a16="http://schemas.microsoft.com/office/drawing/2014/main" id="{E8F32C5A-DEED-6598-3B72-E794117511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4356" y="5495193"/>
                <a:ext cx="1523265" cy="415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/>
                <a:r>
                  <a:rPr lang="en-US" sz="1050" b="0" dirty="0">
                    <a:latin typeface="+mn-lt"/>
                  </a:rPr>
                  <a:t>Energy dissipation-NPQ</a:t>
                </a:r>
              </a:p>
            </p:txBody>
          </p:sp>
          <p:sp>
            <p:nvSpPr>
              <p:cNvPr id="27" name="TextBox 11">
                <a:extLst>
                  <a:ext uri="{FF2B5EF4-FFF2-40B4-BE49-F238E27FC236}">
                    <a16:creationId xmlns:a16="http://schemas.microsoft.com/office/drawing/2014/main" id="{3D05E528-94A4-F03E-0978-F1F4AE6A69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2257654">
                <a:off x="4511868" y="4953411"/>
                <a:ext cx="1297164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/>
                <a:r>
                  <a:rPr lang="en-US" sz="1050" b="0" i="1" dirty="0">
                    <a:latin typeface="+mn-lt"/>
                  </a:rPr>
                  <a:t>ETC signal</a:t>
                </a:r>
              </a:p>
            </p:txBody>
          </p:sp>
          <p:sp>
            <p:nvSpPr>
              <p:cNvPr id="28" name="TextBox 11">
                <a:extLst>
                  <a:ext uri="{FF2B5EF4-FFF2-40B4-BE49-F238E27FC236}">
                    <a16:creationId xmlns:a16="http://schemas.microsoft.com/office/drawing/2014/main" id="{E4FE99BE-7BDB-1622-1E62-4B8A673FBD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2288412">
                <a:off x="4517139" y="4652536"/>
                <a:ext cx="1255337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/>
                <a:r>
                  <a:rPr lang="en-US" sz="1050" b="0" i="1" dirty="0">
                    <a:latin typeface="+mn-lt"/>
                  </a:rPr>
                  <a:t>Light signal</a:t>
                </a:r>
              </a:p>
            </p:txBody>
          </p:sp>
          <p:cxnSp>
            <p:nvCxnSpPr>
              <p:cNvPr id="29" name="Straight Arrow Connector 25">
                <a:extLst>
                  <a:ext uri="{FF2B5EF4-FFF2-40B4-BE49-F238E27FC236}">
                    <a16:creationId xmlns:a16="http://schemas.microsoft.com/office/drawing/2014/main" id="{2D569ACD-E90B-5898-39FE-5A4E2AFE9C2E}"/>
                  </a:ext>
                </a:extLst>
              </p:cNvPr>
              <p:cNvCxnSpPr>
                <a:cxnSpLocks/>
              </p:cNvCxnSpPr>
              <p:nvPr/>
            </p:nvCxnSpPr>
            <p:spPr>
              <a:xfrm rot="2288412">
                <a:off x="5314117" y="4792735"/>
                <a:ext cx="34192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0" name="Straight Arrow Connector 33">
                <a:extLst>
                  <a:ext uri="{FF2B5EF4-FFF2-40B4-BE49-F238E27FC236}">
                    <a16:creationId xmlns:a16="http://schemas.microsoft.com/office/drawing/2014/main" id="{4FD55A59-8F5E-6C70-8623-EBEC468A63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01135" y="4560544"/>
                <a:ext cx="281522" cy="16548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2" name="Straight Arrow Connector 33">
                <a:extLst>
                  <a:ext uri="{FF2B5EF4-FFF2-40B4-BE49-F238E27FC236}">
                    <a16:creationId xmlns:a16="http://schemas.microsoft.com/office/drawing/2014/main" id="{F2FF95B9-7262-E111-75FB-BF9A15DCEA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32819" y="4857353"/>
                <a:ext cx="281522" cy="16548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3" name="Straight Arrow Connector 33">
                <a:extLst>
                  <a:ext uri="{FF2B5EF4-FFF2-40B4-BE49-F238E27FC236}">
                    <a16:creationId xmlns:a16="http://schemas.microsoft.com/office/drawing/2014/main" id="{35875CD7-2ED0-E8D8-54C7-9B1EF9277E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0460" y="5178782"/>
                <a:ext cx="243882" cy="16466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7" name="Straight Arrow Connector 33">
                <a:extLst>
                  <a:ext uri="{FF2B5EF4-FFF2-40B4-BE49-F238E27FC236}">
                    <a16:creationId xmlns:a16="http://schemas.microsoft.com/office/drawing/2014/main" id="{86C4CF20-062A-D956-A93C-754EB86A3E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68969" y="5434670"/>
                <a:ext cx="243882" cy="16466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8" name="Straight Arrow Connector 25">
                <a:extLst>
                  <a:ext uri="{FF2B5EF4-FFF2-40B4-BE49-F238E27FC236}">
                    <a16:creationId xmlns:a16="http://schemas.microsoft.com/office/drawing/2014/main" id="{1D9D26C7-E743-2290-AE50-B35CB9187EEC}"/>
                  </a:ext>
                </a:extLst>
              </p:cNvPr>
              <p:cNvCxnSpPr>
                <a:cxnSpLocks/>
              </p:cNvCxnSpPr>
              <p:nvPr/>
            </p:nvCxnSpPr>
            <p:spPr>
              <a:xfrm rot="2288412">
                <a:off x="5314118" y="5043750"/>
                <a:ext cx="34192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9" name="Straight Arrow Connector 25">
                <a:extLst>
                  <a:ext uri="{FF2B5EF4-FFF2-40B4-BE49-F238E27FC236}">
                    <a16:creationId xmlns:a16="http://schemas.microsoft.com/office/drawing/2014/main" id="{66FA2B27-4911-25AF-CA82-34BB242A67A0}"/>
                  </a:ext>
                </a:extLst>
              </p:cNvPr>
              <p:cNvCxnSpPr>
                <a:cxnSpLocks/>
              </p:cNvCxnSpPr>
              <p:nvPr/>
            </p:nvCxnSpPr>
            <p:spPr>
              <a:xfrm rot="2288412">
                <a:off x="5314117" y="5293625"/>
                <a:ext cx="34192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82" name="矩形 5181">
            <a:extLst>
              <a:ext uri="{FF2B5EF4-FFF2-40B4-BE49-F238E27FC236}">
                <a16:creationId xmlns:a16="http://schemas.microsoft.com/office/drawing/2014/main" id="{9F52BE26-2F0E-8A63-8085-68D3E1FD6716}"/>
              </a:ext>
            </a:extLst>
          </p:cNvPr>
          <p:cNvSpPr/>
          <p:nvPr/>
        </p:nvSpPr>
        <p:spPr>
          <a:xfrm>
            <a:off x="427494" y="857992"/>
            <a:ext cx="1001790" cy="299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480986"/>
      </p:ext>
    </p:extLst>
  </p:cSld>
  <p:clrMapOvr>
    <a:masterClrMapping/>
  </p:clrMapOvr>
  <p:transition spd="slow" advTm="0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94298" y="245232"/>
            <a:ext cx="2685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pc="300" dirty="0">
                <a:latin typeface="黑体" panose="02010600030101010101" charset="-122"/>
                <a:ea typeface="黑体" panose="02010600030101010101" charset="-122"/>
              </a:rPr>
              <a:t>莱茵衣藻表型定量与聚类分析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27983" y="241080"/>
            <a:ext cx="1952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0030101010101" charset="-122"/>
                <a:cs typeface="Times New Roman" panose="02020603050405020304" pitchFamily="18" charset="0"/>
              </a:rPr>
              <a:t>Chlamydomonas reinhardtii 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3724448" y="28805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462" y="13288"/>
            <a:ext cx="1613281" cy="589766"/>
          </a:xfrm>
          <a:prstGeom prst="rect">
            <a:avLst/>
          </a:prstGeom>
        </p:spPr>
      </p:pic>
      <p:grpSp>
        <p:nvGrpSpPr>
          <p:cNvPr id="6154" name="组合 6153">
            <a:extLst>
              <a:ext uri="{FF2B5EF4-FFF2-40B4-BE49-F238E27FC236}">
                <a16:creationId xmlns:a16="http://schemas.microsoft.com/office/drawing/2014/main" id="{3BD9F65D-0F54-AFD2-D660-2082006F3E65}"/>
              </a:ext>
            </a:extLst>
          </p:cNvPr>
          <p:cNvGrpSpPr/>
          <p:nvPr/>
        </p:nvGrpSpPr>
        <p:grpSpPr>
          <a:xfrm>
            <a:off x="2003930" y="3328887"/>
            <a:ext cx="2141064" cy="1152738"/>
            <a:chOff x="646880" y="935890"/>
            <a:chExt cx="2141064" cy="1152738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564BC68-B08C-F247-7F1F-D7FD265E9DB7}"/>
                </a:ext>
              </a:extLst>
            </p:cNvPr>
            <p:cNvGrpSpPr/>
            <p:nvPr/>
          </p:nvGrpSpPr>
          <p:grpSpPr>
            <a:xfrm>
              <a:off x="646880" y="941798"/>
              <a:ext cx="947461" cy="873559"/>
              <a:chOff x="3053868" y="2187316"/>
              <a:chExt cx="1235816" cy="1179106"/>
            </a:xfrm>
          </p:grpSpPr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id="{2B43CAF4-9C3F-67C0-2ED8-A3159F0F1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3869" y="2187317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6144" name="图片 6143">
                <a:extLst>
                  <a:ext uri="{FF2B5EF4-FFF2-40B4-BE49-F238E27FC236}">
                    <a16:creationId xmlns:a16="http://schemas.microsoft.com/office/drawing/2014/main" id="{C2227E7C-8252-3717-58CC-CDD42EBEC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5356" y="3052096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6145" name="图片 6144">
                <a:extLst>
                  <a:ext uri="{FF2B5EF4-FFF2-40B4-BE49-F238E27FC236}">
                    <a16:creationId xmlns:a16="http://schemas.microsoft.com/office/drawing/2014/main" id="{F5C9C639-7235-CEEA-D4B2-6359890446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4613" y="3052096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6146" name="图片 6145">
                <a:extLst>
                  <a:ext uri="{FF2B5EF4-FFF2-40B4-BE49-F238E27FC236}">
                    <a16:creationId xmlns:a16="http://schemas.microsoft.com/office/drawing/2014/main" id="{43189920-2F84-974E-F9B9-AEF4398474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3868" y="3052097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6147" name="图片 6146">
                <a:extLst>
                  <a:ext uri="{FF2B5EF4-FFF2-40B4-BE49-F238E27FC236}">
                    <a16:creationId xmlns:a16="http://schemas.microsoft.com/office/drawing/2014/main" id="{8D465978-D5C0-8840-0E77-F1BBCA48A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5357" y="2619705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6148" name="图片 6147">
                <a:extLst>
                  <a:ext uri="{FF2B5EF4-FFF2-40B4-BE49-F238E27FC236}">
                    <a16:creationId xmlns:a16="http://schemas.microsoft.com/office/drawing/2014/main" id="{8A533230-FB77-3C1A-EE54-3F245FEC4A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4613" y="2619706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6149" name="图片 6148">
                <a:extLst>
                  <a:ext uri="{FF2B5EF4-FFF2-40B4-BE49-F238E27FC236}">
                    <a16:creationId xmlns:a16="http://schemas.microsoft.com/office/drawing/2014/main" id="{C1A849F3-8B19-052F-9FD0-4EA11347E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3869" y="2619707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6150" name="图片 6149">
                <a:extLst>
                  <a:ext uri="{FF2B5EF4-FFF2-40B4-BE49-F238E27FC236}">
                    <a16:creationId xmlns:a16="http://schemas.microsoft.com/office/drawing/2014/main" id="{081500A0-7117-0909-0934-EFA23A8DE1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5359" y="2187316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6151" name="图片 6150">
                <a:extLst>
                  <a:ext uri="{FF2B5EF4-FFF2-40B4-BE49-F238E27FC236}">
                    <a16:creationId xmlns:a16="http://schemas.microsoft.com/office/drawing/2014/main" id="{96228458-A06E-8566-B65B-3BCF28B45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4614" y="2187316"/>
                <a:ext cx="314325" cy="314325"/>
              </a:xfrm>
              <a:prstGeom prst="rect">
                <a:avLst/>
              </a:prstGeom>
            </p:spPr>
          </p:pic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56CE634-B902-FF9E-7EF8-FD3811158177}"/>
                </a:ext>
              </a:extLst>
            </p:cNvPr>
            <p:cNvSpPr txBox="1"/>
            <p:nvPr/>
          </p:nvSpPr>
          <p:spPr>
            <a:xfrm>
              <a:off x="1055142" y="1886122"/>
              <a:ext cx="1543689" cy="202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dirty="0">
                  <a:latin typeface="Cascadia Mono ExtraLight" panose="020B0609020000020004" pitchFamily="49" charset="0"/>
                  <a:ea typeface="宋体" panose="02010600030101010101" pitchFamily="2" charset="-122"/>
                  <a:cs typeface="Cascadia Mono ExtraLight" panose="020B0609020000020004" pitchFamily="49" charset="0"/>
                </a:rPr>
                <a:t>基于边缘的分割方法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7257AB5F-71A1-C9BD-9DAC-8D3D1F4CB9EE}"/>
                </a:ext>
              </a:extLst>
            </p:cNvPr>
            <p:cNvGrpSpPr/>
            <p:nvPr/>
          </p:nvGrpSpPr>
          <p:grpSpPr>
            <a:xfrm>
              <a:off x="1840484" y="935890"/>
              <a:ext cx="947460" cy="882749"/>
              <a:chOff x="2717776" y="621668"/>
              <a:chExt cx="1235815" cy="1191510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27D4D0D8-84D5-59DA-ECD5-0EEC2EB9A8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9266" y="1498853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55" name="图片 54">
                <a:extLst>
                  <a:ext uri="{FF2B5EF4-FFF2-40B4-BE49-F238E27FC236}">
                    <a16:creationId xmlns:a16="http://schemas.microsoft.com/office/drawing/2014/main" id="{2B704B4B-2654-4A96-7C9A-EE9BB1D89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8522" y="1498853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56" name="图片 55">
                <a:extLst>
                  <a:ext uri="{FF2B5EF4-FFF2-40B4-BE49-F238E27FC236}">
                    <a16:creationId xmlns:a16="http://schemas.microsoft.com/office/drawing/2014/main" id="{E19E5C05-1F6D-7621-BD7A-7657EAAAE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7776" y="1486449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57" name="图片 56">
                <a:extLst>
                  <a:ext uri="{FF2B5EF4-FFF2-40B4-BE49-F238E27FC236}">
                    <a16:creationId xmlns:a16="http://schemas.microsoft.com/office/drawing/2014/main" id="{B7085D9D-9801-3AFB-BAF4-F40C545B79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8383" y="1054058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58" name="图片 57">
                <a:extLst>
                  <a:ext uri="{FF2B5EF4-FFF2-40B4-BE49-F238E27FC236}">
                    <a16:creationId xmlns:a16="http://schemas.microsoft.com/office/drawing/2014/main" id="{B89074D6-1639-4C19-E600-1537C4794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8522" y="1054058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59" name="图片 58">
                <a:extLst>
                  <a:ext uri="{FF2B5EF4-FFF2-40B4-BE49-F238E27FC236}">
                    <a16:creationId xmlns:a16="http://schemas.microsoft.com/office/drawing/2014/main" id="{007D60CE-0A0A-37CD-30E7-338E301FB0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7776" y="1054059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60" name="图片 59">
                <a:extLst>
                  <a:ext uri="{FF2B5EF4-FFF2-40B4-BE49-F238E27FC236}">
                    <a16:creationId xmlns:a16="http://schemas.microsoft.com/office/drawing/2014/main" id="{B1B59667-63FD-BB7B-6E6F-C367CAF116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8029" y="621668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61" name="图片 60">
                <a:extLst>
                  <a:ext uri="{FF2B5EF4-FFF2-40B4-BE49-F238E27FC236}">
                    <a16:creationId xmlns:a16="http://schemas.microsoft.com/office/drawing/2014/main" id="{06E5490D-3153-04F7-2649-E4FB026195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8521" y="621668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62" name="图片 61">
                <a:extLst>
                  <a:ext uri="{FF2B5EF4-FFF2-40B4-BE49-F238E27FC236}">
                    <a16:creationId xmlns:a16="http://schemas.microsoft.com/office/drawing/2014/main" id="{A43CDF50-ED0F-6361-5337-35680EB476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7777" y="621669"/>
                <a:ext cx="314325" cy="314325"/>
              </a:xfrm>
              <a:prstGeom prst="rect">
                <a:avLst/>
              </a:prstGeom>
            </p:spPr>
          </p:pic>
        </p:grpSp>
      </p:grpSp>
      <p:grpSp>
        <p:nvGrpSpPr>
          <p:cNvPr id="6152" name="组合 6151">
            <a:extLst>
              <a:ext uri="{FF2B5EF4-FFF2-40B4-BE49-F238E27FC236}">
                <a16:creationId xmlns:a16="http://schemas.microsoft.com/office/drawing/2014/main" id="{ED6503D9-E83F-99F5-50A4-88F4B4D9AEAE}"/>
              </a:ext>
            </a:extLst>
          </p:cNvPr>
          <p:cNvGrpSpPr/>
          <p:nvPr/>
        </p:nvGrpSpPr>
        <p:grpSpPr>
          <a:xfrm>
            <a:off x="4340493" y="3322029"/>
            <a:ext cx="2136561" cy="1134940"/>
            <a:chOff x="651383" y="2197017"/>
            <a:chExt cx="2136561" cy="113494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7A9B9C7-12AA-7EC4-992A-C0F27EB6C825}"/>
                </a:ext>
              </a:extLst>
            </p:cNvPr>
            <p:cNvGrpSpPr/>
            <p:nvPr/>
          </p:nvGrpSpPr>
          <p:grpSpPr>
            <a:xfrm>
              <a:off x="651383" y="2197017"/>
              <a:ext cx="942956" cy="879467"/>
              <a:chOff x="5144941" y="626098"/>
              <a:chExt cx="1229940" cy="1187080"/>
            </a:xfrm>
          </p:grpSpPr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BBE564CB-8F05-CA82-8E6D-8184D94E70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4684" y="1494424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D3560A7D-7939-F46D-0115-907392E5F4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5685" y="1486448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A8EE08E5-D3D4-5DFC-0614-D6FAC6440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4941" y="1498853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BFE8131F-C952-BDF9-C059-DF6A85555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0556" y="1060261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DD48D306-B25F-FEB3-9F91-04EB458C9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5686" y="1060262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50" name="图片 49">
                <a:extLst>
                  <a:ext uri="{FF2B5EF4-FFF2-40B4-BE49-F238E27FC236}">
                    <a16:creationId xmlns:a16="http://schemas.microsoft.com/office/drawing/2014/main" id="{1E19A0E0-2050-D592-DEF1-936ED5CC5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0815" y="1060262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E3EA7F0B-1D24-DBB3-029E-6D4B6C9541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0556" y="626098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52" name="图片 51">
                <a:extLst>
                  <a:ext uri="{FF2B5EF4-FFF2-40B4-BE49-F238E27FC236}">
                    <a16:creationId xmlns:a16="http://schemas.microsoft.com/office/drawing/2014/main" id="{46790A02-9D82-DDAF-DE19-EEEB33285C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5687" y="626098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93C1CE33-62D5-E544-B9C1-A2F98F9342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4942" y="626099"/>
                <a:ext cx="314325" cy="314325"/>
              </a:xfrm>
              <a:prstGeom prst="rect">
                <a:avLst/>
              </a:prstGeom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6439E4E-3432-0846-791D-A6A3C95095A6}"/>
                </a:ext>
              </a:extLst>
            </p:cNvPr>
            <p:cNvSpPr txBox="1"/>
            <p:nvPr/>
          </p:nvSpPr>
          <p:spPr>
            <a:xfrm>
              <a:off x="1055141" y="3129451"/>
              <a:ext cx="1543689" cy="202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dirty="0">
                  <a:latin typeface="Cascadia Mono ExtraLight" panose="020B0609020000020004" pitchFamily="49" charset="0"/>
                  <a:ea typeface="宋体" panose="02010600030101010101" pitchFamily="2" charset="-122"/>
                  <a:cs typeface="Cascadia Mono ExtraLight" panose="020B0609020000020004" pitchFamily="49" charset="0"/>
                </a:rPr>
                <a:t>基于阈值的分割方法</a:t>
              </a: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F2AC99B-B5D4-A3E3-7498-88A1D94FF37D}"/>
                </a:ext>
              </a:extLst>
            </p:cNvPr>
            <p:cNvGrpSpPr/>
            <p:nvPr/>
          </p:nvGrpSpPr>
          <p:grpSpPr>
            <a:xfrm>
              <a:off x="1840486" y="2197017"/>
              <a:ext cx="947458" cy="879469"/>
              <a:chOff x="6791810" y="621666"/>
              <a:chExt cx="1235813" cy="1187083"/>
            </a:xfrm>
          </p:grpSpPr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9D7C1514-1457-B125-A42A-83D8D3EBC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13298" y="1486444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14DE7ADC-9EC4-E7E1-A579-8CEFBF9E8D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1671" y="1486444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191CDCF2-FAFF-E38A-4B45-865FDAB3E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1810" y="1494424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5ABE7701-AC38-480C-B960-432F4B8E92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2417" y="1054056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451F039B-A060-D96C-E1CD-7FEAC4B24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1671" y="1054056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BC4FD8D4-B967-2502-2C49-07BD339AF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1810" y="1054056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1D68293C-125F-57F9-9A8E-0A8005B78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6073" y="621666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EC2F104A-E6BA-3095-1E45-6D6F85007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5328" y="621666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11356C87-51A3-C047-A20D-110789E3A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7038" y="621667"/>
                <a:ext cx="314325" cy="314325"/>
              </a:xfrm>
              <a:prstGeom prst="rect">
                <a:avLst/>
              </a:prstGeom>
            </p:spPr>
          </p:pic>
        </p:grpSp>
      </p:grpSp>
      <p:grpSp>
        <p:nvGrpSpPr>
          <p:cNvPr id="6164" name="组合 6163">
            <a:extLst>
              <a:ext uri="{FF2B5EF4-FFF2-40B4-BE49-F238E27FC236}">
                <a16:creationId xmlns:a16="http://schemas.microsoft.com/office/drawing/2014/main" id="{6A84FD53-0EFD-A0E0-1E3E-5D5C563D0C9C}"/>
              </a:ext>
            </a:extLst>
          </p:cNvPr>
          <p:cNvGrpSpPr/>
          <p:nvPr/>
        </p:nvGrpSpPr>
        <p:grpSpPr>
          <a:xfrm>
            <a:off x="6796349" y="3341589"/>
            <a:ext cx="2141064" cy="1158229"/>
            <a:chOff x="5761837" y="932802"/>
            <a:chExt cx="2141064" cy="115822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371E982-38F5-73FD-A041-3B87E3506320}"/>
                </a:ext>
              </a:extLst>
            </p:cNvPr>
            <p:cNvGrpSpPr/>
            <p:nvPr/>
          </p:nvGrpSpPr>
          <p:grpSpPr>
            <a:xfrm>
              <a:off x="5761837" y="934063"/>
              <a:ext cx="947459" cy="873559"/>
              <a:chOff x="1217978" y="2948834"/>
              <a:chExt cx="1235814" cy="1179106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AF87008E-8286-9611-B991-E9F8116125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9465" y="3813615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137B3995-62CB-4E17-02E3-19AD0369C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5810" y="3813615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AF2C502A-E907-E798-F99B-593AC7656F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7978" y="3813615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68BE3D38-4385-7CAC-4671-37150F936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9466" y="3393629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415A5708-70A1-7C71-C367-5D59DC65FC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8724" y="3381225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794BFB4-3048-105F-0D8E-9921954953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7978" y="3381225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B7DB0668-CB73-16BA-A958-5DF23DC20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9467" y="2948834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40F702A3-41F1-C7BE-EECB-8829B1D79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8724" y="2948834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30980084-4424-C1D9-88C7-492CB0232F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7978" y="2948835"/>
                <a:ext cx="314325" cy="314325"/>
              </a:xfrm>
              <a:prstGeom prst="rect">
                <a:avLst/>
              </a:prstGeom>
            </p:spPr>
          </p:pic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C1E4FA9-B704-FDFD-06F4-FB2BC8AEBD6B}"/>
                </a:ext>
              </a:extLst>
            </p:cNvPr>
            <p:cNvGrpSpPr/>
            <p:nvPr/>
          </p:nvGrpSpPr>
          <p:grpSpPr>
            <a:xfrm>
              <a:off x="6944574" y="932802"/>
              <a:ext cx="958327" cy="874819"/>
              <a:chOff x="2716053" y="2947130"/>
              <a:chExt cx="1249989" cy="1180807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25494EDF-72E8-A017-7149-FD0102AB66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1717" y="3795886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340AB03A-FE9F-04EE-6A20-7054D04D13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3885" y="3795887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6B4D5D33-2F4B-A89B-0950-DB2280DDD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6053" y="3813612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1D07BD2B-9D24-610A-93C0-346A74ECD2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9266" y="3372359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B37ADE3A-3541-B5B7-335F-8B267635D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6797" y="3372359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CF782881-FD2E-DD7A-6429-8CF945C41E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0806" y="3381225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726A2732-80B4-0631-1E6A-1BEDA66E6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9266" y="2947130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1A1939C4-1509-CD3D-303E-F1E24691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6797" y="2948831"/>
                <a:ext cx="314325" cy="314325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4BA0787C-9C3E-288A-CB6D-125F02991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6054" y="2948832"/>
                <a:ext cx="314325" cy="314325"/>
              </a:xfrm>
              <a:prstGeom prst="rect">
                <a:avLst/>
              </a:prstGeom>
            </p:spPr>
          </p:pic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257CEC4-F283-7559-332D-420E99D63AD3}"/>
                </a:ext>
              </a:extLst>
            </p:cNvPr>
            <p:cNvSpPr txBox="1"/>
            <p:nvPr/>
          </p:nvSpPr>
          <p:spPr>
            <a:xfrm>
              <a:off x="5949699" y="1888525"/>
              <a:ext cx="1832710" cy="202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dirty="0">
                  <a:latin typeface="Cascadia Mono ExtraLight" panose="020B0609020000020004" pitchFamily="49" charset="0"/>
                  <a:ea typeface="宋体" panose="02010600030101010101" pitchFamily="2" charset="-122"/>
                  <a:cs typeface="Cascadia Mono ExtraLight" panose="020B0609020000020004" pitchFamily="49" charset="0"/>
                </a:rPr>
                <a:t>基于形状和边缘的分割方法</a:t>
              </a:r>
            </a:p>
          </p:txBody>
        </p:sp>
      </p:grpSp>
      <p:sp>
        <p:nvSpPr>
          <p:cNvPr id="6166" name="文本框 6165">
            <a:extLst>
              <a:ext uri="{FF2B5EF4-FFF2-40B4-BE49-F238E27FC236}">
                <a16:creationId xmlns:a16="http://schemas.microsoft.com/office/drawing/2014/main" id="{266A3FDB-741B-45BD-DEE5-B726FAEA7C0B}"/>
              </a:ext>
            </a:extLst>
          </p:cNvPr>
          <p:cNvSpPr txBox="1"/>
          <p:nvPr/>
        </p:nvSpPr>
        <p:spPr>
          <a:xfrm>
            <a:off x="4372779" y="1484354"/>
            <a:ext cx="2095933" cy="1168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    ※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1200" dirty="0">
                <a:effectLst/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根据像素的</a:t>
            </a:r>
            <a:r>
              <a:rPr lang="zh-CN" altLang="zh-CN" sz="1200" b="1" dirty="0">
                <a:effectLst/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颜色信息</a:t>
            </a:r>
            <a:r>
              <a:rPr lang="zh-CN" altLang="zh-CN" sz="1200" dirty="0">
                <a:effectLst/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设置</a:t>
            </a:r>
            <a:r>
              <a:rPr lang="zh-CN" altLang="zh-CN" sz="1200" b="1" dirty="0">
                <a:effectLst/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阈值</a:t>
            </a:r>
            <a:r>
              <a:rPr lang="zh-CN" altLang="zh-CN" sz="1200" dirty="0">
                <a:effectLst/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1200" dirty="0">
                <a:effectLst/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根据阈值筛选出符合条件的图像区域</a:t>
            </a:r>
            <a:r>
              <a:rPr lang="zh-CN" altLang="en-US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 ，而后确定所期望的颜色区域。</a:t>
            </a:r>
            <a:endParaRPr lang="zh-CN" altLang="en-US" sz="1200" dirty="0"/>
          </a:p>
        </p:txBody>
      </p:sp>
      <p:sp>
        <p:nvSpPr>
          <p:cNvPr id="6170" name="文本框 6169">
            <a:extLst>
              <a:ext uri="{FF2B5EF4-FFF2-40B4-BE49-F238E27FC236}">
                <a16:creationId xmlns:a16="http://schemas.microsoft.com/office/drawing/2014/main" id="{19E6C7E8-A1D3-6942-A828-65DDAFAB02CB}"/>
              </a:ext>
            </a:extLst>
          </p:cNvPr>
          <p:cNvSpPr txBox="1"/>
          <p:nvPr/>
        </p:nvSpPr>
        <p:spPr>
          <a:xfrm>
            <a:off x="1961785" y="1092391"/>
            <a:ext cx="2250012" cy="1996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    ※</a:t>
            </a:r>
            <a:r>
              <a:rPr lang="zh-CN" altLang="en-US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根据图像灰度</a:t>
            </a:r>
            <a:r>
              <a:rPr lang="zh-CN" altLang="en-US" sz="12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突变和不连续性</a:t>
            </a:r>
            <a:r>
              <a:rPr lang="zh-CN" altLang="en-US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来分割图像，通过算子对边缘进行</a:t>
            </a:r>
            <a:r>
              <a:rPr lang="zh-CN" altLang="en-US" sz="12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梯度运算</a:t>
            </a:r>
            <a:r>
              <a:rPr lang="zh-CN" altLang="en-US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，发现边缘两边像素点的灰度值存在着明显差异处，或是位于灰度值上升或下降的转折处，而后确定边缘。</a:t>
            </a:r>
          </a:p>
        </p:txBody>
      </p:sp>
      <p:sp>
        <p:nvSpPr>
          <p:cNvPr id="6174" name="文本框 6173">
            <a:extLst>
              <a:ext uri="{FF2B5EF4-FFF2-40B4-BE49-F238E27FC236}">
                <a16:creationId xmlns:a16="http://schemas.microsoft.com/office/drawing/2014/main" id="{B5563772-8D1F-C01D-F395-54CEEE0DA6A9}"/>
              </a:ext>
            </a:extLst>
          </p:cNvPr>
          <p:cNvSpPr txBox="1"/>
          <p:nvPr/>
        </p:nvSpPr>
        <p:spPr>
          <a:xfrm>
            <a:off x="6629178" y="1419471"/>
            <a:ext cx="2382660" cy="1444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    ※</a:t>
            </a:r>
            <a:r>
              <a:rPr lang="zh-CN" altLang="en-US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通过使用</a:t>
            </a:r>
            <a:r>
              <a:rPr lang="en-US" altLang="zh-CN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Canny</a:t>
            </a:r>
            <a:r>
              <a:rPr lang="zh-CN" altLang="en-US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等算法进行边缘检测，而后使用</a:t>
            </a:r>
            <a:r>
              <a:rPr lang="zh-CN" altLang="en-US" sz="12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霍夫圆变换算法</a:t>
            </a:r>
            <a:r>
              <a:rPr lang="zh-CN" altLang="en-US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遍历边缘上的点以识别图像中的</a:t>
            </a:r>
            <a:r>
              <a:rPr lang="zh-CN" altLang="en-US" sz="12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圆形</a:t>
            </a:r>
            <a:r>
              <a:rPr lang="zh-CN" altLang="en-US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，而后确定被圆形选中的莱茵衣藻突变体。</a:t>
            </a:r>
          </a:p>
        </p:txBody>
      </p:sp>
      <p:grpSp>
        <p:nvGrpSpPr>
          <p:cNvPr id="3075" name="组合 3074">
            <a:extLst>
              <a:ext uri="{FF2B5EF4-FFF2-40B4-BE49-F238E27FC236}">
                <a16:creationId xmlns:a16="http://schemas.microsoft.com/office/drawing/2014/main" id="{67A5EE16-8A34-CA98-49AB-1FCFF390F134}"/>
              </a:ext>
            </a:extLst>
          </p:cNvPr>
          <p:cNvGrpSpPr/>
          <p:nvPr/>
        </p:nvGrpSpPr>
        <p:grpSpPr>
          <a:xfrm>
            <a:off x="275068" y="902085"/>
            <a:ext cx="1702664" cy="3372808"/>
            <a:chOff x="222466" y="833146"/>
            <a:chExt cx="1702664" cy="3372808"/>
          </a:xfrm>
        </p:grpSpPr>
        <p:sp>
          <p:nvSpPr>
            <p:cNvPr id="3076" name="文本框 3075">
              <a:extLst>
                <a:ext uri="{FF2B5EF4-FFF2-40B4-BE49-F238E27FC236}">
                  <a16:creationId xmlns:a16="http://schemas.microsoft.com/office/drawing/2014/main" id="{3D61E6C6-44DF-686C-8F09-F69EF4FB727B}"/>
                </a:ext>
              </a:extLst>
            </p:cNvPr>
            <p:cNvSpPr txBox="1"/>
            <p:nvPr/>
          </p:nvSpPr>
          <p:spPr>
            <a:xfrm>
              <a:off x="343310" y="833146"/>
              <a:ext cx="148675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/>
                <a:t>莱茵衣藻突变体库构建</a:t>
              </a:r>
            </a:p>
          </p:txBody>
        </p:sp>
        <p:sp>
          <p:nvSpPr>
            <p:cNvPr id="3077" name="文本框 3076">
              <a:extLst>
                <a:ext uri="{FF2B5EF4-FFF2-40B4-BE49-F238E27FC236}">
                  <a16:creationId xmlns:a16="http://schemas.microsoft.com/office/drawing/2014/main" id="{26DE7D88-0332-C5AB-CD6F-310BF4F7362E}"/>
                </a:ext>
              </a:extLst>
            </p:cNvPr>
            <p:cNvSpPr txBox="1"/>
            <p:nvPr/>
          </p:nvSpPr>
          <p:spPr>
            <a:xfrm>
              <a:off x="347020" y="1199106"/>
              <a:ext cx="157811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/>
                <a:t>图像分割与表型定量</a:t>
              </a:r>
            </a:p>
          </p:txBody>
        </p:sp>
        <p:cxnSp>
          <p:nvCxnSpPr>
            <p:cNvPr id="3078" name="直接箭头连接符 3077">
              <a:extLst>
                <a:ext uri="{FF2B5EF4-FFF2-40B4-BE49-F238E27FC236}">
                  <a16:creationId xmlns:a16="http://schemas.microsoft.com/office/drawing/2014/main" id="{561ABAFF-B708-413D-779D-C35C30024EFE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993678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79" name="文本框 3078">
              <a:extLst>
                <a:ext uri="{FF2B5EF4-FFF2-40B4-BE49-F238E27FC236}">
                  <a16:creationId xmlns:a16="http://schemas.microsoft.com/office/drawing/2014/main" id="{97758552-4B8F-5160-D21A-4624D93D3921}"/>
                </a:ext>
              </a:extLst>
            </p:cNvPr>
            <p:cNvSpPr txBox="1"/>
            <p:nvPr/>
          </p:nvSpPr>
          <p:spPr>
            <a:xfrm>
              <a:off x="343310" y="1565981"/>
              <a:ext cx="157811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/>
                <a:t>基于表型的预测与分类</a:t>
              </a:r>
            </a:p>
          </p:txBody>
        </p:sp>
        <p:sp>
          <p:nvSpPr>
            <p:cNvPr id="3080" name="文本框 3079">
              <a:extLst>
                <a:ext uri="{FF2B5EF4-FFF2-40B4-BE49-F238E27FC236}">
                  <a16:creationId xmlns:a16="http://schemas.microsoft.com/office/drawing/2014/main" id="{F5CE8697-50A0-320B-0826-D35039FA3BD8}"/>
                </a:ext>
              </a:extLst>
            </p:cNvPr>
            <p:cNvSpPr txBox="1"/>
            <p:nvPr/>
          </p:nvSpPr>
          <p:spPr>
            <a:xfrm>
              <a:off x="317215" y="1967684"/>
              <a:ext cx="1059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/>
                <a:t>表型维度的聚类分析与可视化</a:t>
              </a:r>
            </a:p>
          </p:txBody>
        </p:sp>
        <p:sp>
          <p:nvSpPr>
            <p:cNvPr id="3081" name="文本框 3080">
              <a:extLst>
                <a:ext uri="{FF2B5EF4-FFF2-40B4-BE49-F238E27FC236}">
                  <a16:creationId xmlns:a16="http://schemas.microsoft.com/office/drawing/2014/main" id="{0EAAEEF1-7A85-656F-2869-28FEF63677F9}"/>
                </a:ext>
              </a:extLst>
            </p:cNvPr>
            <p:cNvSpPr txBox="1"/>
            <p:nvPr/>
          </p:nvSpPr>
          <p:spPr>
            <a:xfrm>
              <a:off x="355154" y="2473967"/>
              <a:ext cx="9618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/>
                <a:t>基因共表达网络的构建与分析</a:t>
              </a:r>
            </a:p>
          </p:txBody>
        </p:sp>
        <p:sp>
          <p:nvSpPr>
            <p:cNvPr id="3082" name="文本框 3081">
              <a:extLst>
                <a:ext uri="{FF2B5EF4-FFF2-40B4-BE49-F238E27FC236}">
                  <a16:creationId xmlns:a16="http://schemas.microsoft.com/office/drawing/2014/main" id="{2434503C-C872-BAED-34DA-E5169D13F982}"/>
                </a:ext>
              </a:extLst>
            </p:cNvPr>
            <p:cNvSpPr txBox="1"/>
            <p:nvPr/>
          </p:nvSpPr>
          <p:spPr>
            <a:xfrm>
              <a:off x="291916" y="2989755"/>
              <a:ext cx="1155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/>
                <a:t>蛋白质进化分析、结构预测与功能注释</a:t>
              </a:r>
            </a:p>
          </p:txBody>
        </p:sp>
        <p:sp>
          <p:nvSpPr>
            <p:cNvPr id="3083" name="文本框 3082">
              <a:extLst>
                <a:ext uri="{FF2B5EF4-FFF2-40B4-BE49-F238E27FC236}">
                  <a16:creationId xmlns:a16="http://schemas.microsoft.com/office/drawing/2014/main" id="{63AB4B38-90E7-31A2-07ED-CFD451DCD213}"/>
                </a:ext>
              </a:extLst>
            </p:cNvPr>
            <p:cNvSpPr txBox="1"/>
            <p:nvPr/>
          </p:nvSpPr>
          <p:spPr>
            <a:xfrm>
              <a:off x="399412" y="3499216"/>
              <a:ext cx="139189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/>
                <a:t>氮胁迫相应通路预测</a:t>
              </a:r>
            </a:p>
          </p:txBody>
        </p:sp>
        <p:cxnSp>
          <p:nvCxnSpPr>
            <p:cNvPr id="3084" name="直接箭头连接符 3083">
              <a:extLst>
                <a:ext uri="{FF2B5EF4-FFF2-40B4-BE49-F238E27FC236}">
                  <a16:creationId xmlns:a16="http://schemas.microsoft.com/office/drawing/2014/main" id="{CD843A67-A79C-4A5B-F314-BAA7499FC07E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3296442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直接箭头连接符 3084">
              <a:extLst>
                <a:ext uri="{FF2B5EF4-FFF2-40B4-BE49-F238E27FC236}">
                  <a16:creationId xmlns:a16="http://schemas.microsoft.com/office/drawing/2014/main" id="{B78FE321-9FDA-DEB5-06E3-B9EB5EDB8C7A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2802537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6" name="直接箭头连接符 3085">
              <a:extLst>
                <a:ext uri="{FF2B5EF4-FFF2-40B4-BE49-F238E27FC236}">
                  <a16:creationId xmlns:a16="http://schemas.microsoft.com/office/drawing/2014/main" id="{B6DEC00C-FCCB-467B-7E02-01FDC5F00FCD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2266217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直接箭头连接符 3086">
              <a:extLst>
                <a:ext uri="{FF2B5EF4-FFF2-40B4-BE49-F238E27FC236}">
                  <a16:creationId xmlns:a16="http://schemas.microsoft.com/office/drawing/2014/main" id="{279F0B37-B7BC-4BA2-483B-43835680FC72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1740967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8" name="直接箭头连接符 3087">
              <a:extLst>
                <a:ext uri="{FF2B5EF4-FFF2-40B4-BE49-F238E27FC236}">
                  <a16:creationId xmlns:a16="http://schemas.microsoft.com/office/drawing/2014/main" id="{4F52ADB2-36F2-AF0B-F421-44BFC0C761F4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1363992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9" name="直接箭头连接符 3088">
              <a:extLst>
                <a:ext uri="{FF2B5EF4-FFF2-40B4-BE49-F238E27FC236}">
                  <a16:creationId xmlns:a16="http://schemas.microsoft.com/office/drawing/2014/main" id="{4CB2EE8B-C53E-DF5E-B2F8-C3B1658264E0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3726349"/>
              <a:ext cx="0" cy="192193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090" name="文本框 3089">
              <a:extLst>
                <a:ext uri="{FF2B5EF4-FFF2-40B4-BE49-F238E27FC236}">
                  <a16:creationId xmlns:a16="http://schemas.microsoft.com/office/drawing/2014/main" id="{0BE362EE-ECC2-72AE-3DBB-D26BE7E8DC7E}"/>
                </a:ext>
              </a:extLst>
            </p:cNvPr>
            <p:cNvSpPr txBox="1"/>
            <p:nvPr/>
          </p:nvSpPr>
          <p:spPr>
            <a:xfrm>
              <a:off x="313498" y="3898177"/>
              <a:ext cx="1155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/>
                <a:t>基因功能与上下游调控关系的实验验证</a:t>
              </a:r>
            </a:p>
          </p:txBody>
        </p:sp>
        <p:grpSp>
          <p:nvGrpSpPr>
            <p:cNvPr id="3091" name="组合 3090">
              <a:extLst>
                <a:ext uri="{FF2B5EF4-FFF2-40B4-BE49-F238E27FC236}">
                  <a16:creationId xmlns:a16="http://schemas.microsoft.com/office/drawing/2014/main" id="{646BBBC7-CCA5-06B3-3998-F689B6376CE0}"/>
                </a:ext>
              </a:extLst>
            </p:cNvPr>
            <p:cNvGrpSpPr/>
            <p:nvPr/>
          </p:nvGrpSpPr>
          <p:grpSpPr>
            <a:xfrm>
              <a:off x="1364164" y="1666022"/>
              <a:ext cx="188989" cy="1972287"/>
              <a:chOff x="1618549" y="1905000"/>
              <a:chExt cx="298595" cy="2331800"/>
            </a:xfrm>
          </p:grpSpPr>
          <p:cxnSp>
            <p:nvCxnSpPr>
              <p:cNvPr id="3096" name="直接箭头连接符 3095">
                <a:extLst>
                  <a:ext uri="{FF2B5EF4-FFF2-40B4-BE49-F238E27FC236}">
                    <a16:creationId xmlns:a16="http://schemas.microsoft.com/office/drawing/2014/main" id="{49C15C9C-BA3D-6BD2-F49C-9D95A13FE1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3878" y="4230450"/>
                <a:ext cx="268502" cy="11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7" name="直接连接符 3096">
                <a:extLst>
                  <a:ext uri="{FF2B5EF4-FFF2-40B4-BE49-F238E27FC236}">
                    <a16:creationId xmlns:a16="http://schemas.microsoft.com/office/drawing/2014/main" id="{DE65C067-C572-FF12-99C5-060F634B36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380" y="1905000"/>
                <a:ext cx="0" cy="23318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98" name="直接连接符 3097">
                <a:extLst>
                  <a:ext uri="{FF2B5EF4-FFF2-40B4-BE49-F238E27FC236}">
                    <a16:creationId xmlns:a16="http://schemas.microsoft.com/office/drawing/2014/main" id="{36A44867-020A-158C-81B5-09E489D7CC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8549" y="1909764"/>
                <a:ext cx="29859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92" name="组合 3091">
              <a:extLst>
                <a:ext uri="{FF2B5EF4-FFF2-40B4-BE49-F238E27FC236}">
                  <a16:creationId xmlns:a16="http://schemas.microsoft.com/office/drawing/2014/main" id="{C32119E2-F476-6D94-4C88-D6C614732277}"/>
                </a:ext>
              </a:extLst>
            </p:cNvPr>
            <p:cNvGrpSpPr/>
            <p:nvPr/>
          </p:nvGrpSpPr>
          <p:grpSpPr>
            <a:xfrm flipH="1">
              <a:off x="222466" y="2551260"/>
              <a:ext cx="198070" cy="1073316"/>
              <a:chOff x="1618549" y="1905000"/>
              <a:chExt cx="298595" cy="2331800"/>
            </a:xfrm>
          </p:grpSpPr>
          <p:cxnSp>
            <p:nvCxnSpPr>
              <p:cNvPr id="3093" name="直接箭头连接符 3092">
                <a:extLst>
                  <a:ext uri="{FF2B5EF4-FFF2-40B4-BE49-F238E27FC236}">
                    <a16:creationId xmlns:a16="http://schemas.microsoft.com/office/drawing/2014/main" id="{67EA6847-C87F-44E5-1BFB-2988A79A26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3878" y="4230450"/>
                <a:ext cx="268502" cy="11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4" name="直接连接符 3093">
                <a:extLst>
                  <a:ext uri="{FF2B5EF4-FFF2-40B4-BE49-F238E27FC236}">
                    <a16:creationId xmlns:a16="http://schemas.microsoft.com/office/drawing/2014/main" id="{F84016B9-D9F4-19E5-A6C7-3169C0F21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380" y="1905000"/>
                <a:ext cx="0" cy="23318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95" name="直接连接符 3094">
                <a:extLst>
                  <a:ext uri="{FF2B5EF4-FFF2-40B4-BE49-F238E27FC236}">
                    <a16:creationId xmlns:a16="http://schemas.microsoft.com/office/drawing/2014/main" id="{216189C0-2544-3D36-069A-7B2D9C5467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8549" y="1909764"/>
                <a:ext cx="29859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099" name="矩形 3098">
            <a:extLst>
              <a:ext uri="{FF2B5EF4-FFF2-40B4-BE49-F238E27FC236}">
                <a16:creationId xmlns:a16="http://schemas.microsoft.com/office/drawing/2014/main" id="{771AEDFB-0ACB-7601-E792-112EF5301986}"/>
              </a:ext>
            </a:extLst>
          </p:cNvPr>
          <p:cNvSpPr/>
          <p:nvPr/>
        </p:nvSpPr>
        <p:spPr>
          <a:xfrm>
            <a:off x="427494" y="1220959"/>
            <a:ext cx="1001790" cy="299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031542"/>
      </p:ext>
    </p:extLst>
  </p:cSld>
  <p:clrMapOvr>
    <a:masterClrMapping/>
  </p:clrMapOvr>
  <p:transition spd="slow" advTm="0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94298" y="245232"/>
            <a:ext cx="2685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pc="300" dirty="0">
                <a:latin typeface="黑体" panose="02010600030101010101" charset="-122"/>
                <a:ea typeface="黑体" panose="02010600030101010101" charset="-122"/>
              </a:rPr>
              <a:t>莱茵衣藻表型定量与聚类分析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27983" y="241080"/>
            <a:ext cx="1952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0030101010101" charset="-122"/>
                <a:cs typeface="Times New Roman" panose="02020603050405020304" pitchFamily="18" charset="0"/>
              </a:rPr>
              <a:t>Chlamydomonas reinhardtii 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3724448" y="28805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462" y="13288"/>
            <a:ext cx="1613281" cy="5897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68E22C2-AEB1-9E75-8005-AA2337D41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555" y="1150769"/>
            <a:ext cx="4234927" cy="353766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B261C6B-79B8-2BB3-B5CA-5995E074F59E}"/>
              </a:ext>
            </a:extLst>
          </p:cNvPr>
          <p:cNvGrpSpPr/>
          <p:nvPr/>
        </p:nvGrpSpPr>
        <p:grpSpPr>
          <a:xfrm>
            <a:off x="2595027" y="1145450"/>
            <a:ext cx="2198590" cy="3304134"/>
            <a:chOff x="7232650" y="1125004"/>
            <a:chExt cx="2940914" cy="499391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4CCBEF5-4A41-6235-27EA-1E15C307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5243" y="1133043"/>
              <a:ext cx="1143000" cy="1117600"/>
            </a:xfrm>
            <a:prstGeom prst="rect">
              <a:avLst/>
            </a:prstGeom>
          </p:spPr>
        </p:pic>
        <p:sp>
          <p:nvSpPr>
            <p:cNvPr id="7" name="文本框 3">
              <a:extLst>
                <a:ext uri="{FF2B5EF4-FFF2-40B4-BE49-F238E27FC236}">
                  <a16:creationId xmlns:a16="http://schemas.microsoft.com/office/drawing/2014/main" id="{484E09D5-0BFA-2A0E-1EBA-7A807D9F8504}"/>
                </a:ext>
              </a:extLst>
            </p:cNvPr>
            <p:cNvSpPr txBox="1"/>
            <p:nvPr/>
          </p:nvSpPr>
          <p:spPr>
            <a:xfrm>
              <a:off x="7277101" y="2253234"/>
              <a:ext cx="11611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200" dirty="0"/>
                <a:t>TAP-N</a:t>
              </a:r>
              <a:endParaRPr kumimoji="1" lang="zh-CN" altLang="en-US" sz="1200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EBA7762-965A-E501-2033-2F9412E2F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33279" y="1125004"/>
              <a:ext cx="1143000" cy="1117600"/>
            </a:xfrm>
            <a:prstGeom prst="rect">
              <a:avLst/>
            </a:prstGeom>
          </p:spPr>
        </p:pic>
        <p:sp>
          <p:nvSpPr>
            <p:cNvPr id="9" name="文本框 5">
              <a:extLst>
                <a:ext uri="{FF2B5EF4-FFF2-40B4-BE49-F238E27FC236}">
                  <a16:creationId xmlns:a16="http://schemas.microsoft.com/office/drawing/2014/main" id="{03DB3793-A832-3A84-B946-B771D383C7E4}"/>
                </a:ext>
              </a:extLst>
            </p:cNvPr>
            <p:cNvSpPr txBox="1"/>
            <p:nvPr/>
          </p:nvSpPr>
          <p:spPr>
            <a:xfrm>
              <a:off x="8869326" y="2250643"/>
              <a:ext cx="12709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200" dirty="0"/>
                <a:t>-N recovery</a:t>
              </a:r>
              <a:endParaRPr kumimoji="1" lang="zh-CN" altLang="en-US" sz="1200" dirty="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CD4A6C5-99AF-AD97-5C44-2B517DF9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95243" y="2929663"/>
              <a:ext cx="1143000" cy="1115640"/>
            </a:xfrm>
            <a:prstGeom prst="rect">
              <a:avLst/>
            </a:prstGeom>
          </p:spPr>
        </p:pic>
        <p:sp>
          <p:nvSpPr>
            <p:cNvPr id="11" name="文本框 7">
              <a:extLst>
                <a:ext uri="{FF2B5EF4-FFF2-40B4-BE49-F238E27FC236}">
                  <a16:creationId xmlns:a16="http://schemas.microsoft.com/office/drawing/2014/main" id="{4F3E616D-2BC1-7C88-E132-4B535CF2E1FB}"/>
                </a:ext>
              </a:extLst>
            </p:cNvPr>
            <p:cNvSpPr txBox="1"/>
            <p:nvPr/>
          </p:nvSpPr>
          <p:spPr>
            <a:xfrm>
              <a:off x="7277100" y="4050769"/>
              <a:ext cx="11611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200" dirty="0" err="1"/>
                <a:t>FvFm</a:t>
              </a:r>
              <a:r>
                <a:rPr kumimoji="1" lang="en-US" altLang="zh-CN" sz="1200" dirty="0"/>
                <a:t>, -N</a:t>
              </a:r>
              <a:endParaRPr kumimoji="1" lang="zh-CN" altLang="en-US" sz="1200" dirty="0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119D44F-5BD7-FEC3-B8A7-67992713E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02669" y="2929663"/>
              <a:ext cx="1073610" cy="1115640"/>
            </a:xfrm>
            <a:prstGeom prst="rect">
              <a:avLst/>
            </a:prstGeom>
          </p:spPr>
        </p:pic>
        <p:sp>
          <p:nvSpPr>
            <p:cNvPr id="13" name="文本框 9">
              <a:extLst>
                <a:ext uri="{FF2B5EF4-FFF2-40B4-BE49-F238E27FC236}">
                  <a16:creationId xmlns:a16="http://schemas.microsoft.com/office/drawing/2014/main" id="{87855DFC-CD40-600C-8D00-120AD13355A1}"/>
                </a:ext>
              </a:extLst>
            </p:cNvPr>
            <p:cNvSpPr txBox="1"/>
            <p:nvPr/>
          </p:nvSpPr>
          <p:spPr>
            <a:xfrm>
              <a:off x="8958903" y="4045303"/>
              <a:ext cx="11611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200" dirty="0"/>
                <a:t>NPQ, -N</a:t>
              </a:r>
              <a:endParaRPr kumimoji="1" lang="zh-CN" altLang="en-US" sz="1200" dirty="0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C04F43A-FED3-2EDB-E6A9-E5342728D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95244" y="4546382"/>
              <a:ext cx="1142999" cy="1115640"/>
            </a:xfrm>
            <a:prstGeom prst="rect">
              <a:avLst/>
            </a:prstGeom>
          </p:spPr>
        </p:pic>
        <p:sp>
          <p:nvSpPr>
            <p:cNvPr id="15" name="文本框 11">
              <a:extLst>
                <a:ext uri="{FF2B5EF4-FFF2-40B4-BE49-F238E27FC236}">
                  <a16:creationId xmlns:a16="http://schemas.microsoft.com/office/drawing/2014/main" id="{F59F316B-7A05-13C4-7319-6191C551ECE7}"/>
                </a:ext>
              </a:extLst>
            </p:cNvPr>
            <p:cNvSpPr txBox="1"/>
            <p:nvPr/>
          </p:nvSpPr>
          <p:spPr>
            <a:xfrm>
              <a:off x="7232650" y="5657257"/>
              <a:ext cx="1268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200" dirty="0"/>
                <a:t>TAP-N, dark</a:t>
              </a:r>
              <a:endParaRPr kumimoji="1" lang="zh-CN" altLang="en-US" sz="1200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1BE9F45-5E6F-7B9B-4A87-59003EDC688B}"/>
                </a:ext>
              </a:extLst>
            </p:cNvPr>
            <p:cNvSpPr/>
            <p:nvPr/>
          </p:nvSpPr>
          <p:spPr>
            <a:xfrm>
              <a:off x="8971338" y="4546383"/>
              <a:ext cx="1146629" cy="11466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7" name="文本框 13">
              <a:extLst>
                <a:ext uri="{FF2B5EF4-FFF2-40B4-BE49-F238E27FC236}">
                  <a16:creationId xmlns:a16="http://schemas.microsoft.com/office/drawing/2014/main" id="{3D02E116-A0CA-4808-E559-427874456D07}"/>
                </a:ext>
              </a:extLst>
            </p:cNvPr>
            <p:cNvSpPr txBox="1"/>
            <p:nvPr/>
          </p:nvSpPr>
          <p:spPr>
            <a:xfrm>
              <a:off x="8980785" y="4658031"/>
              <a:ext cx="11173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sz="1200" dirty="0"/>
                <a:t>P      P     P</a:t>
              </a:r>
            </a:p>
            <a:p>
              <a:r>
                <a:rPr kumimoji="1" lang="en-US" altLang="zh-CN" sz="1200" dirty="0"/>
                <a:t>P     M    P</a:t>
              </a:r>
            </a:p>
            <a:p>
              <a:r>
                <a:rPr kumimoji="1" lang="en-US" altLang="zh-CN" sz="1200" dirty="0"/>
                <a:t>P      P     P</a:t>
              </a:r>
            </a:p>
          </p:txBody>
        </p:sp>
        <p:sp>
          <p:nvSpPr>
            <p:cNvPr id="18" name="文本框 14">
              <a:extLst>
                <a:ext uri="{FF2B5EF4-FFF2-40B4-BE49-F238E27FC236}">
                  <a16:creationId xmlns:a16="http://schemas.microsoft.com/office/drawing/2014/main" id="{61EE199A-34F4-B9B9-BAD7-17640125AD77}"/>
                </a:ext>
              </a:extLst>
            </p:cNvPr>
            <p:cNvSpPr txBox="1"/>
            <p:nvPr/>
          </p:nvSpPr>
          <p:spPr>
            <a:xfrm>
              <a:off x="8905380" y="5657258"/>
              <a:ext cx="1268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200" dirty="0"/>
                <a:t>P: parent </a:t>
              </a:r>
            </a:p>
            <a:p>
              <a:pPr algn="ctr"/>
              <a:r>
                <a:rPr kumimoji="1" lang="en-US" altLang="zh-CN" sz="1200" dirty="0"/>
                <a:t>M: mutant</a:t>
              </a:r>
              <a:endParaRPr kumimoji="1" lang="zh-CN" altLang="en-US" sz="1200" dirty="0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41E99C6-5725-B472-1771-509322EDC8C6}"/>
              </a:ext>
            </a:extLst>
          </p:cNvPr>
          <p:cNvGrpSpPr/>
          <p:nvPr/>
        </p:nvGrpSpPr>
        <p:grpSpPr>
          <a:xfrm>
            <a:off x="275068" y="902085"/>
            <a:ext cx="1702664" cy="3372808"/>
            <a:chOff x="222466" y="833146"/>
            <a:chExt cx="1702664" cy="3372808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18D2864E-E567-931B-A4D6-01CD6289CA56}"/>
                </a:ext>
              </a:extLst>
            </p:cNvPr>
            <p:cNvSpPr txBox="1"/>
            <p:nvPr/>
          </p:nvSpPr>
          <p:spPr>
            <a:xfrm>
              <a:off x="343310" y="833146"/>
              <a:ext cx="148675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/>
                <a:t>莱茵衣藻突变体库构建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52E0990C-9041-FC67-560D-86278CDF45D4}"/>
                </a:ext>
              </a:extLst>
            </p:cNvPr>
            <p:cNvSpPr txBox="1"/>
            <p:nvPr/>
          </p:nvSpPr>
          <p:spPr>
            <a:xfrm>
              <a:off x="347020" y="1199106"/>
              <a:ext cx="157811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/>
                <a:t>图像分割与表型定量</a:t>
              </a:r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1705CFCB-9D89-F593-DE55-9C2109573D01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993678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AC78ED47-15CD-DB01-7DC7-2C214B4BDB30}"/>
                </a:ext>
              </a:extLst>
            </p:cNvPr>
            <p:cNvSpPr txBox="1"/>
            <p:nvPr/>
          </p:nvSpPr>
          <p:spPr>
            <a:xfrm>
              <a:off x="343310" y="1565981"/>
              <a:ext cx="157811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/>
                <a:t>基于表型的预测与分类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F752B99C-FB40-D846-1D31-0E133DB9682E}"/>
                </a:ext>
              </a:extLst>
            </p:cNvPr>
            <p:cNvSpPr txBox="1"/>
            <p:nvPr/>
          </p:nvSpPr>
          <p:spPr>
            <a:xfrm>
              <a:off x="317215" y="1967684"/>
              <a:ext cx="1059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/>
                <a:t>表型维度的聚类分析与可视化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8BE15EFC-6D58-6307-5892-4551FC455E18}"/>
                </a:ext>
              </a:extLst>
            </p:cNvPr>
            <p:cNvSpPr txBox="1"/>
            <p:nvPr/>
          </p:nvSpPr>
          <p:spPr>
            <a:xfrm>
              <a:off x="355154" y="2473967"/>
              <a:ext cx="9618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/>
                <a:t>基因共表达网络的构建与分析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1F68E42-A5A3-B71D-C159-78D7E318F1E5}"/>
                </a:ext>
              </a:extLst>
            </p:cNvPr>
            <p:cNvSpPr txBox="1"/>
            <p:nvPr/>
          </p:nvSpPr>
          <p:spPr>
            <a:xfrm>
              <a:off x="291916" y="2989755"/>
              <a:ext cx="1155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/>
                <a:t>蛋白质进化分析、结构预测与功能注释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35218347-8915-3E30-B353-7956E63678B6}"/>
                </a:ext>
              </a:extLst>
            </p:cNvPr>
            <p:cNvSpPr txBox="1"/>
            <p:nvPr/>
          </p:nvSpPr>
          <p:spPr>
            <a:xfrm>
              <a:off x="399412" y="3499216"/>
              <a:ext cx="139189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/>
                <a:t>氮胁迫相应通路预测</a:t>
              </a:r>
            </a:p>
          </p:txBody>
        </p: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895C748A-0C8C-665A-FCDE-8C0CBC3BC0BC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3296442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179EA94B-521C-27EC-1F78-08370678DA44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2802537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76C82C09-CE07-092B-679A-2F730912ED19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2266217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85275F99-D379-ADE8-ACF3-9C5F0AD97569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1740967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D6365EBD-66DA-D6E1-2AC7-C20C1ECBF9E1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1363992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30BA5D91-FCD7-CBF7-EF79-E6771C02FC16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3726349"/>
              <a:ext cx="0" cy="192193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096" name="文本框 4095">
              <a:extLst>
                <a:ext uri="{FF2B5EF4-FFF2-40B4-BE49-F238E27FC236}">
                  <a16:creationId xmlns:a16="http://schemas.microsoft.com/office/drawing/2014/main" id="{8F5FCFDB-6572-B805-EF53-F070E803F397}"/>
                </a:ext>
              </a:extLst>
            </p:cNvPr>
            <p:cNvSpPr txBox="1"/>
            <p:nvPr/>
          </p:nvSpPr>
          <p:spPr>
            <a:xfrm>
              <a:off x="313498" y="3898177"/>
              <a:ext cx="1155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/>
                <a:t>基因功能与上下游调控关系的实验验证</a:t>
              </a:r>
            </a:p>
          </p:txBody>
        </p:sp>
        <p:grpSp>
          <p:nvGrpSpPr>
            <p:cNvPr id="4097" name="组合 4096">
              <a:extLst>
                <a:ext uri="{FF2B5EF4-FFF2-40B4-BE49-F238E27FC236}">
                  <a16:creationId xmlns:a16="http://schemas.microsoft.com/office/drawing/2014/main" id="{491C8DA8-D343-606E-892C-38E960482D56}"/>
                </a:ext>
              </a:extLst>
            </p:cNvPr>
            <p:cNvGrpSpPr/>
            <p:nvPr/>
          </p:nvGrpSpPr>
          <p:grpSpPr>
            <a:xfrm>
              <a:off x="1364164" y="1666022"/>
              <a:ext cx="188989" cy="1972287"/>
              <a:chOff x="1618549" y="1905000"/>
              <a:chExt cx="298595" cy="2331800"/>
            </a:xfrm>
          </p:grpSpPr>
          <p:cxnSp>
            <p:nvCxnSpPr>
              <p:cNvPr id="4127" name="直接箭头连接符 4126">
                <a:extLst>
                  <a:ext uri="{FF2B5EF4-FFF2-40B4-BE49-F238E27FC236}">
                    <a16:creationId xmlns:a16="http://schemas.microsoft.com/office/drawing/2014/main" id="{3F789A98-1BEE-9E4F-26EA-F6382D051A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3878" y="4230450"/>
                <a:ext cx="268502" cy="11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8" name="直接连接符 4127">
                <a:extLst>
                  <a:ext uri="{FF2B5EF4-FFF2-40B4-BE49-F238E27FC236}">
                    <a16:creationId xmlns:a16="http://schemas.microsoft.com/office/drawing/2014/main" id="{C596C4E8-CCCE-DB96-AA2D-D6371B4850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380" y="1905000"/>
                <a:ext cx="0" cy="23318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29" name="直接连接符 4128">
                <a:extLst>
                  <a:ext uri="{FF2B5EF4-FFF2-40B4-BE49-F238E27FC236}">
                    <a16:creationId xmlns:a16="http://schemas.microsoft.com/office/drawing/2014/main" id="{3B1B4F0A-A606-FEEA-019E-F7D6732B57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8549" y="1909764"/>
                <a:ext cx="29859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03" name="组合 4102">
              <a:extLst>
                <a:ext uri="{FF2B5EF4-FFF2-40B4-BE49-F238E27FC236}">
                  <a16:creationId xmlns:a16="http://schemas.microsoft.com/office/drawing/2014/main" id="{803FECB4-32B3-CA72-4E46-C9256F9BA204}"/>
                </a:ext>
              </a:extLst>
            </p:cNvPr>
            <p:cNvGrpSpPr/>
            <p:nvPr/>
          </p:nvGrpSpPr>
          <p:grpSpPr>
            <a:xfrm flipH="1">
              <a:off x="222466" y="2551260"/>
              <a:ext cx="198070" cy="1073316"/>
              <a:chOff x="1618549" y="1905000"/>
              <a:chExt cx="298595" cy="2331800"/>
            </a:xfrm>
          </p:grpSpPr>
          <p:cxnSp>
            <p:nvCxnSpPr>
              <p:cNvPr id="4109" name="直接箭头连接符 4108">
                <a:extLst>
                  <a:ext uri="{FF2B5EF4-FFF2-40B4-BE49-F238E27FC236}">
                    <a16:creationId xmlns:a16="http://schemas.microsoft.com/office/drawing/2014/main" id="{CACE172E-46FD-E832-D53A-C1AD5D4BDA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3878" y="4230450"/>
                <a:ext cx="268502" cy="11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5" name="直接连接符 4114">
                <a:extLst>
                  <a:ext uri="{FF2B5EF4-FFF2-40B4-BE49-F238E27FC236}">
                    <a16:creationId xmlns:a16="http://schemas.microsoft.com/office/drawing/2014/main" id="{3CE8E7FA-5784-3533-B94E-7879D53455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380" y="1905000"/>
                <a:ext cx="0" cy="23318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21" name="直接连接符 4120">
                <a:extLst>
                  <a:ext uri="{FF2B5EF4-FFF2-40B4-BE49-F238E27FC236}">
                    <a16:creationId xmlns:a16="http://schemas.microsoft.com/office/drawing/2014/main" id="{11E2917C-ECB1-08BE-F39F-C3D6FE1641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8549" y="1909764"/>
                <a:ext cx="29859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130" name="矩形 4129">
            <a:extLst>
              <a:ext uri="{FF2B5EF4-FFF2-40B4-BE49-F238E27FC236}">
                <a16:creationId xmlns:a16="http://schemas.microsoft.com/office/drawing/2014/main" id="{95F84D42-1829-FD94-CF2C-09B9233189DD}"/>
              </a:ext>
            </a:extLst>
          </p:cNvPr>
          <p:cNvSpPr/>
          <p:nvPr/>
        </p:nvSpPr>
        <p:spPr>
          <a:xfrm>
            <a:off x="427494" y="1590904"/>
            <a:ext cx="1001790" cy="299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82495"/>
      </p:ext>
    </p:extLst>
  </p:cSld>
  <p:clrMapOvr>
    <a:masterClrMapping/>
  </p:clrMapOvr>
  <p:transition spd="slow" advTm="0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94298" y="245232"/>
            <a:ext cx="2685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pc="300" dirty="0">
                <a:latin typeface="黑体" panose="02010600030101010101" charset="-122"/>
                <a:ea typeface="黑体" panose="02010600030101010101" charset="-122"/>
              </a:rPr>
              <a:t>莱茵衣藻表型定量与聚类分析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27983" y="241080"/>
            <a:ext cx="1952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0030101010101" charset="-122"/>
                <a:cs typeface="Times New Roman" panose="02020603050405020304" pitchFamily="18" charset="0"/>
              </a:rPr>
              <a:t>Chlamydomonas reinhardtii 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3724448" y="28805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462" y="13288"/>
            <a:ext cx="1613281" cy="5897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1917654-E59F-3C20-A8E4-8243F20347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397" y="962439"/>
            <a:ext cx="1486752" cy="15013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3B985E9-4E84-14ED-3541-63C043DA1623}"/>
              </a:ext>
            </a:extLst>
          </p:cNvPr>
          <p:cNvSpPr txBox="1"/>
          <p:nvPr/>
        </p:nvSpPr>
        <p:spPr>
          <a:xfrm>
            <a:off x="1661276" y="2518209"/>
            <a:ext cx="1879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7970" algn="ctr"/>
            <a:r>
              <a:rPr lang="en-US" altLang="zh-CN" sz="10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Green</a:t>
            </a:r>
            <a:r>
              <a:rPr lang="zh-CN" altLang="zh-CN" sz="1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表型在图不同条件下的层级聚类热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7C343E1-3F77-0BF2-E766-9E4499F20C2A}"/>
              </a:ext>
            </a:extLst>
          </p:cNvPr>
          <p:cNvGrpSpPr/>
          <p:nvPr/>
        </p:nvGrpSpPr>
        <p:grpSpPr>
          <a:xfrm>
            <a:off x="275068" y="902085"/>
            <a:ext cx="1702664" cy="3372808"/>
            <a:chOff x="222466" y="833146"/>
            <a:chExt cx="1702664" cy="3372808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61FFE66-ABC9-968E-9183-EE5D7BBAC659}"/>
                </a:ext>
              </a:extLst>
            </p:cNvPr>
            <p:cNvSpPr txBox="1"/>
            <p:nvPr/>
          </p:nvSpPr>
          <p:spPr>
            <a:xfrm>
              <a:off x="343310" y="833146"/>
              <a:ext cx="148675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/>
                <a:t>莱茵衣藻突变体库构建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5A22BDF-704E-EE43-73F7-E5802A5D7549}"/>
                </a:ext>
              </a:extLst>
            </p:cNvPr>
            <p:cNvSpPr txBox="1"/>
            <p:nvPr/>
          </p:nvSpPr>
          <p:spPr>
            <a:xfrm>
              <a:off x="347020" y="1199106"/>
              <a:ext cx="157811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/>
                <a:t>图像分割与表型定量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0AE1F0E2-E8ED-B9B1-9DB6-A5C5D47D5FA6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993678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105FF68-4731-3364-3C3C-77408B72CD87}"/>
                </a:ext>
              </a:extLst>
            </p:cNvPr>
            <p:cNvSpPr txBox="1"/>
            <p:nvPr/>
          </p:nvSpPr>
          <p:spPr>
            <a:xfrm>
              <a:off x="343310" y="1565981"/>
              <a:ext cx="157811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/>
                <a:t>基于表型的预测与分类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0FF12EB-D281-83B3-0189-E7FBC5EED15D}"/>
                </a:ext>
              </a:extLst>
            </p:cNvPr>
            <p:cNvSpPr txBox="1"/>
            <p:nvPr/>
          </p:nvSpPr>
          <p:spPr>
            <a:xfrm>
              <a:off x="317215" y="1967684"/>
              <a:ext cx="1059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/>
                <a:t>表型维度的聚类分析与可视化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CD7A145-745F-C251-11FE-DD96C61EBD3D}"/>
                </a:ext>
              </a:extLst>
            </p:cNvPr>
            <p:cNvSpPr txBox="1"/>
            <p:nvPr/>
          </p:nvSpPr>
          <p:spPr>
            <a:xfrm>
              <a:off x="355154" y="2473967"/>
              <a:ext cx="9618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/>
                <a:t>基因共表达网络的构建与分析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BE87024-7EB7-278B-AF7C-F55EE3ED2929}"/>
                </a:ext>
              </a:extLst>
            </p:cNvPr>
            <p:cNvSpPr txBox="1"/>
            <p:nvPr/>
          </p:nvSpPr>
          <p:spPr>
            <a:xfrm>
              <a:off x="291916" y="2989755"/>
              <a:ext cx="1155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/>
                <a:t>蛋白质进化分析、结构预测与功能注释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0570392-BA9D-92B3-2B06-C5897F027337}"/>
                </a:ext>
              </a:extLst>
            </p:cNvPr>
            <p:cNvSpPr txBox="1"/>
            <p:nvPr/>
          </p:nvSpPr>
          <p:spPr>
            <a:xfrm>
              <a:off x="399412" y="3499216"/>
              <a:ext cx="139189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/>
                <a:t>氮胁迫相应通路预测</a:t>
              </a: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8B64D5E8-EF86-E48C-5480-FF7CEF841115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3296442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D8E53016-D17F-2808-CCCB-EBEB556B7119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2802537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A9FA9C72-2318-B9FB-955D-77EA224E399B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2266217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28BA43A9-6CAB-65E8-D237-3D70EDAA02DD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1740967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31DA7E77-462C-9B38-7AEA-1D525AC940FE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1363992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99E4DD5D-4C2B-5029-3949-C4B362048192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3726349"/>
              <a:ext cx="0" cy="192193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B6D70E2-BA41-3735-F82E-55C24BFFFCB2}"/>
                </a:ext>
              </a:extLst>
            </p:cNvPr>
            <p:cNvSpPr txBox="1"/>
            <p:nvPr/>
          </p:nvSpPr>
          <p:spPr>
            <a:xfrm>
              <a:off x="313498" y="3898177"/>
              <a:ext cx="1155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/>
                <a:t>基因功能与上下游调控关系的实验验证</a:t>
              </a: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0514A2F-8D27-9DBA-9356-4FC3D1417FFA}"/>
                </a:ext>
              </a:extLst>
            </p:cNvPr>
            <p:cNvGrpSpPr/>
            <p:nvPr/>
          </p:nvGrpSpPr>
          <p:grpSpPr>
            <a:xfrm>
              <a:off x="1364164" y="1666022"/>
              <a:ext cx="188989" cy="1972287"/>
              <a:chOff x="1618549" y="1905000"/>
              <a:chExt cx="298595" cy="2331800"/>
            </a:xfrm>
          </p:grpSpPr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046F77D0-F814-F487-DD00-999A3424D8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3878" y="4230450"/>
                <a:ext cx="268502" cy="11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B2AC9BBA-BF77-3285-4683-D13B3F55F8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380" y="1905000"/>
                <a:ext cx="0" cy="23318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EC040ADF-7E30-D7B7-14BE-E236954212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8549" y="1909764"/>
                <a:ext cx="29859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1A11FD31-0DCE-39A9-4039-097D1D16CF8C}"/>
                </a:ext>
              </a:extLst>
            </p:cNvPr>
            <p:cNvGrpSpPr/>
            <p:nvPr/>
          </p:nvGrpSpPr>
          <p:grpSpPr>
            <a:xfrm flipH="1">
              <a:off x="222466" y="2551260"/>
              <a:ext cx="198070" cy="1073316"/>
              <a:chOff x="1618549" y="1905000"/>
              <a:chExt cx="298595" cy="2331800"/>
            </a:xfrm>
          </p:grpSpPr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87E5B59C-1B63-0373-51D2-5B57808ECB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3878" y="4230450"/>
                <a:ext cx="268502" cy="11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9649767A-FABA-3BB3-A287-D15127545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380" y="1905000"/>
                <a:ext cx="0" cy="23318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02670986-2A94-07EB-6950-880D2D342C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8549" y="1909764"/>
                <a:ext cx="29859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8DB36214-943E-000E-5F13-1948EF0805E6}"/>
              </a:ext>
            </a:extLst>
          </p:cNvPr>
          <p:cNvSpPr/>
          <p:nvPr/>
        </p:nvSpPr>
        <p:spPr>
          <a:xfrm>
            <a:off x="427494" y="2016696"/>
            <a:ext cx="1001790" cy="299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B7B558-C62E-8928-C44D-0A3863A7EFF5}"/>
              </a:ext>
            </a:extLst>
          </p:cNvPr>
          <p:cNvSpPr txBox="1"/>
          <p:nvPr/>
        </p:nvSpPr>
        <p:spPr>
          <a:xfrm>
            <a:off x="5340769" y="3188314"/>
            <a:ext cx="3067250" cy="144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基于对多个维度表型的综合分析，本研究</a:t>
            </a:r>
            <a:r>
              <a:rPr lang="zh-CN" altLang="en-US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使用层次聚类分析和评估</a:t>
            </a:r>
            <a:r>
              <a:rPr lang="zh-CN" altLang="zh-CN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了表型特征与基因功能之间的关联，</a:t>
            </a:r>
            <a:r>
              <a:rPr lang="zh-CN" altLang="en-US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为</a:t>
            </a:r>
            <a:r>
              <a:rPr lang="zh-CN" altLang="zh-CN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所有缺氮持绿的</a:t>
            </a:r>
            <a:r>
              <a:rPr lang="zh-CN" altLang="en-US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莱茵衣藻</a:t>
            </a:r>
            <a:r>
              <a:rPr lang="zh-CN" altLang="zh-CN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突变体进行进一步的功能</a:t>
            </a:r>
            <a:r>
              <a:rPr lang="zh-CN" altLang="en-US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注释与分群。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5B125F0-9354-52A6-EB1F-42DCB4818A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57" y="967648"/>
            <a:ext cx="1486748" cy="1504311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BF13BBFC-11CD-6A15-FE39-57EE7792B0D4}"/>
              </a:ext>
            </a:extLst>
          </p:cNvPr>
          <p:cNvSpPr txBox="1"/>
          <p:nvPr/>
        </p:nvSpPr>
        <p:spPr>
          <a:xfrm>
            <a:off x="3434830" y="2527349"/>
            <a:ext cx="16447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Ft</a:t>
            </a:r>
            <a:r>
              <a:rPr lang="zh-CN" altLang="zh-CN" sz="1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表型在不同条件下的层级聚类热图</a:t>
            </a:r>
          </a:p>
          <a:p>
            <a:pPr algn="ctr"/>
            <a:endParaRPr lang="zh-CN" altLang="en-US" sz="1000" b="1" dirty="0"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1BC3543-3AC4-7E0B-E55C-4D9B914E06D5}"/>
              </a:ext>
            </a:extLst>
          </p:cNvPr>
          <p:cNvSpPr txBox="1"/>
          <p:nvPr/>
        </p:nvSpPr>
        <p:spPr>
          <a:xfrm>
            <a:off x="6809611" y="2492462"/>
            <a:ext cx="14208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b="1" dirty="0" err="1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Fv</a:t>
            </a:r>
            <a:r>
              <a:rPr lang="en-US" altLang="zh-CN" sz="10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/Fm</a:t>
            </a:r>
            <a:r>
              <a:rPr lang="zh-CN" altLang="en-US" sz="1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表型在不同条件下的层级聚类热图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DEBDF4AF-D908-4CF3-9E5D-CAF416D3AB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306" y="943869"/>
            <a:ext cx="1486748" cy="1506766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4C0A4523-CFE0-0C5B-6D47-3F9FE7254834}"/>
              </a:ext>
            </a:extLst>
          </p:cNvPr>
          <p:cNvSpPr txBox="1"/>
          <p:nvPr/>
        </p:nvSpPr>
        <p:spPr>
          <a:xfrm>
            <a:off x="1900794" y="4547750"/>
            <a:ext cx="15237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NPQ</a:t>
            </a:r>
            <a:r>
              <a:rPr lang="zh-CN" altLang="en-US" sz="1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表型在不同条件下的层级聚类热图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D898959-D0DF-4415-951D-C63BBAAE0CAC}"/>
              </a:ext>
            </a:extLst>
          </p:cNvPr>
          <p:cNvSpPr txBox="1"/>
          <p:nvPr/>
        </p:nvSpPr>
        <p:spPr>
          <a:xfrm>
            <a:off x="5283422" y="2488519"/>
            <a:ext cx="14208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Size</a:t>
            </a:r>
            <a:r>
              <a:rPr lang="zh-CN" altLang="en-US" sz="1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表型在不同条件下的层级聚类热图</a:t>
            </a: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FED99B02-0D42-D7A5-D196-FF37FF08E3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794" y="2972706"/>
            <a:ext cx="1490637" cy="1501379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3F561A1D-1667-806E-9728-0D40B19DB2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513" y="954614"/>
            <a:ext cx="1481941" cy="150920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6B2316D-017A-E280-C055-2FCF3A38CA0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2" b="15498"/>
          <a:stretch/>
        </p:blipFill>
        <p:spPr>
          <a:xfrm>
            <a:off x="3493731" y="2972706"/>
            <a:ext cx="1550350" cy="1501378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31422561-9269-2A58-B009-2D17EE1B9CE1}"/>
              </a:ext>
            </a:extLst>
          </p:cNvPr>
          <p:cNvSpPr txBox="1"/>
          <p:nvPr/>
        </p:nvSpPr>
        <p:spPr>
          <a:xfrm>
            <a:off x="3538787" y="4534015"/>
            <a:ext cx="14060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同源蛋白分布相似性维度的相关网络图</a:t>
            </a:r>
          </a:p>
          <a:p>
            <a:endParaRPr lang="zh-CN" altLang="en-US" sz="1000" b="1" dirty="0"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871159"/>
      </p:ext>
    </p:extLst>
  </p:cSld>
  <p:clrMapOvr>
    <a:masterClrMapping/>
  </p:clrMapOvr>
  <p:transition spd="slow" advTm="0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94298" y="245232"/>
            <a:ext cx="2685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pc="300" dirty="0">
                <a:latin typeface="黑体" panose="02010600030101010101" charset="-122"/>
                <a:ea typeface="黑体" panose="02010600030101010101" charset="-122"/>
              </a:rPr>
              <a:t>莱茵衣藻表型定量与聚类分析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27983" y="241080"/>
            <a:ext cx="1952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0030101010101" charset="-122"/>
                <a:cs typeface="Times New Roman" panose="02020603050405020304" pitchFamily="18" charset="0"/>
              </a:rPr>
              <a:t>Chlamydomonas reinhardtii 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3724448" y="28805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462" y="13288"/>
            <a:ext cx="1613281" cy="5897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828D084-E90B-A35D-E61E-3AB2F55112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3" t="7404" r="7527" b="5040"/>
          <a:stretch/>
        </p:blipFill>
        <p:spPr>
          <a:xfrm>
            <a:off x="6766970" y="743404"/>
            <a:ext cx="2283454" cy="22676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5D178E-81CA-2856-CEA0-E34A2CDD684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51" b="14119"/>
          <a:stretch/>
        </p:blipFill>
        <p:spPr>
          <a:xfrm>
            <a:off x="1776197" y="694467"/>
            <a:ext cx="2237623" cy="22308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347D750-78FF-747A-3B1F-B83BF019187C}"/>
              </a:ext>
            </a:extLst>
          </p:cNvPr>
          <p:cNvSpPr txBox="1"/>
          <p:nvPr/>
        </p:nvSpPr>
        <p:spPr>
          <a:xfrm>
            <a:off x="1714816" y="3068136"/>
            <a:ext cx="23603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10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Salomé</a:t>
            </a:r>
            <a:r>
              <a:rPr lang="zh-CN" altLang="zh-CN" sz="1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基因表达数据的共表达网络</a:t>
            </a:r>
            <a:r>
              <a:rPr lang="zh-CN" altLang="en-US" sz="10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0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dirty="0" err="1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Fruchterman</a:t>
            </a:r>
            <a:r>
              <a:rPr lang="en-US" altLang="zh-CN" sz="10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dirty="0" err="1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Reingold</a:t>
            </a:r>
            <a:r>
              <a:rPr lang="en-US" altLang="zh-CN" sz="10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算法</a:t>
            </a:r>
            <a:r>
              <a:rPr lang="zh-CN" altLang="en-US" sz="10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F641BA0-E2ED-D3D6-7183-8341DE4062BF}"/>
              </a:ext>
            </a:extLst>
          </p:cNvPr>
          <p:cNvSpPr txBox="1"/>
          <p:nvPr/>
        </p:nvSpPr>
        <p:spPr>
          <a:xfrm>
            <a:off x="6939267" y="3073656"/>
            <a:ext cx="21111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10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Salomé</a:t>
            </a:r>
            <a:r>
              <a:rPr lang="zh-CN" altLang="zh-CN" sz="1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基因表达数据的</a:t>
            </a:r>
            <a:r>
              <a:rPr lang="en-US" altLang="zh-CN" sz="10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PCA</a:t>
            </a:r>
            <a:r>
              <a:rPr lang="zh-CN" altLang="zh-CN" sz="1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主成分分析</a:t>
            </a:r>
            <a:endParaRPr lang="zh-CN" altLang="en-US" sz="10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9BB179B-0F0C-C748-F27A-706D13D1C3D5}"/>
              </a:ext>
            </a:extLst>
          </p:cNvPr>
          <p:cNvGrpSpPr/>
          <p:nvPr/>
        </p:nvGrpSpPr>
        <p:grpSpPr>
          <a:xfrm>
            <a:off x="275068" y="902085"/>
            <a:ext cx="1702664" cy="3372808"/>
            <a:chOff x="222466" y="833146"/>
            <a:chExt cx="1702664" cy="3372808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47D413A-FDD8-7252-0BA8-324A1278512F}"/>
                </a:ext>
              </a:extLst>
            </p:cNvPr>
            <p:cNvSpPr txBox="1"/>
            <p:nvPr/>
          </p:nvSpPr>
          <p:spPr>
            <a:xfrm>
              <a:off x="343310" y="833146"/>
              <a:ext cx="148675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/>
                <a:t>莱茵衣藻突变体库构建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E68BD04-A492-DD5C-C170-B585EE6A583D}"/>
                </a:ext>
              </a:extLst>
            </p:cNvPr>
            <p:cNvSpPr txBox="1"/>
            <p:nvPr/>
          </p:nvSpPr>
          <p:spPr>
            <a:xfrm>
              <a:off x="347020" y="1199106"/>
              <a:ext cx="157811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/>
                <a:t>图像分割与表型定量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C2A37EA6-630D-CF87-4F15-9734CEA82096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993678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EFB024D-4958-42A7-8942-3F5AF3B593EC}"/>
                </a:ext>
              </a:extLst>
            </p:cNvPr>
            <p:cNvSpPr txBox="1"/>
            <p:nvPr/>
          </p:nvSpPr>
          <p:spPr>
            <a:xfrm>
              <a:off x="343310" y="1565981"/>
              <a:ext cx="157811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/>
                <a:t>基于表型的预测与分类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5884C30-2410-861E-FEEA-A6A413F4D75D}"/>
                </a:ext>
              </a:extLst>
            </p:cNvPr>
            <p:cNvSpPr txBox="1"/>
            <p:nvPr/>
          </p:nvSpPr>
          <p:spPr>
            <a:xfrm>
              <a:off x="317215" y="1967684"/>
              <a:ext cx="1059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/>
                <a:t>表型维度的聚类分析与可视化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A7F1C0B-0ED0-0FBC-63EE-ED13D32204BC}"/>
                </a:ext>
              </a:extLst>
            </p:cNvPr>
            <p:cNvSpPr txBox="1"/>
            <p:nvPr/>
          </p:nvSpPr>
          <p:spPr>
            <a:xfrm>
              <a:off x="355154" y="2473967"/>
              <a:ext cx="9618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/>
                <a:t>基因共表达网络的构建与分析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307F0D8-3A7A-F150-E133-4DD40CA51A64}"/>
                </a:ext>
              </a:extLst>
            </p:cNvPr>
            <p:cNvSpPr txBox="1"/>
            <p:nvPr/>
          </p:nvSpPr>
          <p:spPr>
            <a:xfrm>
              <a:off x="291916" y="2989755"/>
              <a:ext cx="1155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/>
                <a:t>蛋白质进化分析、结构预测与功能注释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B9B826B-C5B0-99D3-5124-2EEE73944CC5}"/>
                </a:ext>
              </a:extLst>
            </p:cNvPr>
            <p:cNvSpPr txBox="1"/>
            <p:nvPr/>
          </p:nvSpPr>
          <p:spPr>
            <a:xfrm>
              <a:off x="399412" y="3499216"/>
              <a:ext cx="139189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/>
                <a:t>氮胁迫相应通路预测</a:t>
              </a: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B42A8975-83FB-3AD0-7F3D-5BA78E1A159B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3296442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FA019673-05AE-26FC-B994-D35C9482C389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2802537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CCC1388E-C24A-F338-EA6B-3F8A1B95EAA0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2266217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63D60162-EC56-9A71-EFCE-DD17F3ECE951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1740967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0D1FBC6C-C4D8-08AA-10C2-D6BBAADB70F0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1363992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411334E2-7B54-EF54-3E2E-00F33C0B4771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3726349"/>
              <a:ext cx="0" cy="192193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753AD8F-7C15-0D0F-B6AD-89BDB0A7551A}"/>
                </a:ext>
              </a:extLst>
            </p:cNvPr>
            <p:cNvSpPr txBox="1"/>
            <p:nvPr/>
          </p:nvSpPr>
          <p:spPr>
            <a:xfrm>
              <a:off x="313498" y="3898177"/>
              <a:ext cx="1155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/>
                <a:t>基因功能与上下游调控关系的实验验证</a:t>
              </a: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6D069775-3234-8BCA-B903-F562FCB8FD6A}"/>
                </a:ext>
              </a:extLst>
            </p:cNvPr>
            <p:cNvGrpSpPr/>
            <p:nvPr/>
          </p:nvGrpSpPr>
          <p:grpSpPr>
            <a:xfrm>
              <a:off x="1364164" y="1666022"/>
              <a:ext cx="188989" cy="1972287"/>
              <a:chOff x="1618549" y="1905000"/>
              <a:chExt cx="298595" cy="2331800"/>
            </a:xfrm>
          </p:grpSpPr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9FD0C578-391C-1347-806C-CB2D7591C3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3878" y="4230450"/>
                <a:ext cx="268502" cy="11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872E3028-919A-6C0A-ACE4-4A89E6C64D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380" y="1905000"/>
                <a:ext cx="0" cy="23318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50E70611-2786-4372-C909-CEA1B340FD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8549" y="1909764"/>
                <a:ext cx="29859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6479E6D9-172B-1039-6494-2BFC0A0E409C}"/>
                </a:ext>
              </a:extLst>
            </p:cNvPr>
            <p:cNvGrpSpPr/>
            <p:nvPr/>
          </p:nvGrpSpPr>
          <p:grpSpPr>
            <a:xfrm flipH="1">
              <a:off x="222466" y="2551260"/>
              <a:ext cx="198070" cy="1073316"/>
              <a:chOff x="1618549" y="1905000"/>
              <a:chExt cx="298595" cy="2331800"/>
            </a:xfrm>
          </p:grpSpPr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525E65C1-0308-DC9D-88D5-928AE19663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3878" y="4230450"/>
                <a:ext cx="268502" cy="11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B74DCBB5-5C0C-8B39-4E25-C1C2747FD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380" y="1905000"/>
                <a:ext cx="0" cy="23318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BEE1043A-2CF8-DD9F-D92C-2548C6384E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8549" y="1909764"/>
                <a:ext cx="29859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D2F25661-2C5F-B149-49B0-2577255931D1}"/>
              </a:ext>
            </a:extLst>
          </p:cNvPr>
          <p:cNvSpPr/>
          <p:nvPr/>
        </p:nvSpPr>
        <p:spPr>
          <a:xfrm>
            <a:off x="427494" y="2533230"/>
            <a:ext cx="1001790" cy="299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BB2CF6-ABFB-0473-CEF8-4E64C9C9FE7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2" t="9259" r="13079" b="14158"/>
          <a:stretch/>
        </p:blipFill>
        <p:spPr>
          <a:xfrm>
            <a:off x="4092465" y="712764"/>
            <a:ext cx="2595860" cy="22548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6106FDD-4BF3-B950-1794-FC8C440803A6}"/>
              </a:ext>
            </a:extLst>
          </p:cNvPr>
          <p:cNvSpPr txBox="1"/>
          <p:nvPr/>
        </p:nvSpPr>
        <p:spPr>
          <a:xfrm>
            <a:off x="4204294" y="3073656"/>
            <a:ext cx="24608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10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Salomé</a:t>
            </a:r>
            <a:r>
              <a:rPr lang="zh-CN" altLang="zh-CN" sz="1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基因表达数据的共表达网络</a:t>
            </a:r>
            <a:r>
              <a:rPr lang="zh-CN" altLang="en-US" sz="1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（谱聚类）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CABD98-6966-FA46-32FF-01FAE06FC41E}"/>
              </a:ext>
            </a:extLst>
          </p:cNvPr>
          <p:cNvSpPr txBox="1"/>
          <p:nvPr/>
        </p:nvSpPr>
        <p:spPr>
          <a:xfrm>
            <a:off x="2272453" y="3755357"/>
            <a:ext cx="5981976" cy="888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发现了参与缺氮胁迫响应的鞭毛相关基因模块，为氮胁迫通路上游的研究提供基础。</a:t>
            </a:r>
            <a:endParaRPr lang="en-US" altLang="zh-CN" sz="1200" dirty="0"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验证了</a:t>
            </a:r>
            <a:r>
              <a:rPr lang="en-US" altLang="zh-CN" sz="1200" dirty="0" err="1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ppGpp</a:t>
            </a:r>
            <a:r>
              <a:rPr lang="zh-CN" altLang="en-US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基因在缺氮胁迫下的功能，并厘清了与之相关的基因模块，为解析古细菌应激信号通路与真核生物基因的关联提供基础。</a:t>
            </a:r>
          </a:p>
        </p:txBody>
      </p:sp>
    </p:spTree>
    <p:extLst>
      <p:ext uri="{BB962C8B-B14F-4D97-AF65-F5344CB8AC3E}">
        <p14:creationId xmlns:p14="http://schemas.microsoft.com/office/powerpoint/2010/main" val="3474832084"/>
      </p:ext>
    </p:extLst>
  </p:cSld>
  <p:clrMapOvr>
    <a:masterClrMapping/>
  </p:clrMapOvr>
  <p:transition spd="slow" advTm="0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94298" y="245232"/>
            <a:ext cx="2685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pc="300" dirty="0">
                <a:latin typeface="黑体" panose="02010600030101010101" charset="-122"/>
                <a:ea typeface="黑体" panose="02010600030101010101" charset="-122"/>
              </a:rPr>
              <a:t>莱茵衣藻表型定量与聚类分析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27983" y="241080"/>
            <a:ext cx="1952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0030101010101" charset="-122"/>
                <a:cs typeface="Times New Roman" panose="02020603050405020304" pitchFamily="18" charset="0"/>
              </a:rPr>
              <a:t>Chlamydomonas reinhardtii 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3724448" y="28805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462" y="13288"/>
            <a:ext cx="1613281" cy="58976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0090FA6F-79A7-BD19-529C-2ED3C29C8128}"/>
              </a:ext>
            </a:extLst>
          </p:cNvPr>
          <p:cNvGrpSpPr/>
          <p:nvPr/>
        </p:nvGrpSpPr>
        <p:grpSpPr>
          <a:xfrm>
            <a:off x="275068" y="902085"/>
            <a:ext cx="1702664" cy="3372808"/>
            <a:chOff x="222466" y="833146"/>
            <a:chExt cx="1702664" cy="3372808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2E3256-9C77-D2A7-1924-171C5CF91ADC}"/>
                </a:ext>
              </a:extLst>
            </p:cNvPr>
            <p:cNvSpPr txBox="1"/>
            <p:nvPr/>
          </p:nvSpPr>
          <p:spPr>
            <a:xfrm>
              <a:off x="343310" y="833146"/>
              <a:ext cx="148675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/>
                <a:t>莱茵衣藻突变体库构建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3B31BE1-BE9B-28C5-D1CB-20A74AB43306}"/>
                </a:ext>
              </a:extLst>
            </p:cNvPr>
            <p:cNvSpPr txBox="1"/>
            <p:nvPr/>
          </p:nvSpPr>
          <p:spPr>
            <a:xfrm>
              <a:off x="347020" y="1199106"/>
              <a:ext cx="157811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/>
                <a:t>图像分割与表型定量</a:t>
              </a: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59B1BF9A-CEEA-9877-DDC2-EC34EDDFB10A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993678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EA1F939-C8A8-3B65-82B3-5A873F7C4BAF}"/>
                </a:ext>
              </a:extLst>
            </p:cNvPr>
            <p:cNvSpPr txBox="1"/>
            <p:nvPr/>
          </p:nvSpPr>
          <p:spPr>
            <a:xfrm>
              <a:off x="343310" y="1565981"/>
              <a:ext cx="157811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/>
                <a:t>基于表型的预测与分类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D59B4B5-9F09-45DB-64C6-2BE348197731}"/>
                </a:ext>
              </a:extLst>
            </p:cNvPr>
            <p:cNvSpPr txBox="1"/>
            <p:nvPr/>
          </p:nvSpPr>
          <p:spPr>
            <a:xfrm>
              <a:off x="317215" y="1967684"/>
              <a:ext cx="1059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/>
                <a:t>表型维度的聚类分析与可视化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FA60D1C-89C1-C9E5-7CCE-D0FE63605E6A}"/>
                </a:ext>
              </a:extLst>
            </p:cNvPr>
            <p:cNvSpPr txBox="1"/>
            <p:nvPr/>
          </p:nvSpPr>
          <p:spPr>
            <a:xfrm>
              <a:off x="355154" y="2473967"/>
              <a:ext cx="9618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/>
                <a:t>基因共表达网络的构建与分析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D23D8D1-0601-13B6-6A48-F4D3675427AC}"/>
                </a:ext>
              </a:extLst>
            </p:cNvPr>
            <p:cNvSpPr txBox="1"/>
            <p:nvPr/>
          </p:nvSpPr>
          <p:spPr>
            <a:xfrm>
              <a:off x="291916" y="2989755"/>
              <a:ext cx="1155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/>
                <a:t>蛋白质进化分析、结构预测与功能注释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CC44B44-E267-918B-503C-17FC13D5C77D}"/>
                </a:ext>
              </a:extLst>
            </p:cNvPr>
            <p:cNvSpPr txBox="1"/>
            <p:nvPr/>
          </p:nvSpPr>
          <p:spPr>
            <a:xfrm>
              <a:off x="399412" y="3499216"/>
              <a:ext cx="139189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/>
                <a:t>氮胁迫相应通路预测</a:t>
              </a: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0A2FB2A4-EA4F-7C15-502A-F35077983711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3296442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9536BAC2-819B-4034-86D1-A274BFEA51D0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2802537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4099B2B5-0D8E-CE78-7E40-80C0D394085B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2266217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848C469-2A30-4E84-77C8-015395AA9623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1740967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AE1F493C-A206-6AA3-5486-95DCB4BD55A2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1363992"/>
              <a:ext cx="0" cy="19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7E4DB0C3-2F46-942F-69FD-F90ABAE5FA7C}"/>
                </a:ext>
              </a:extLst>
            </p:cNvPr>
            <p:cNvCxnSpPr>
              <a:cxnSpLocks/>
            </p:cNvCxnSpPr>
            <p:nvPr/>
          </p:nvCxnSpPr>
          <p:spPr>
            <a:xfrm>
              <a:off x="836968" y="3726349"/>
              <a:ext cx="0" cy="192193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B3FA769-D884-CEC4-F62F-C9F4D8C5CA0E}"/>
                </a:ext>
              </a:extLst>
            </p:cNvPr>
            <p:cNvSpPr txBox="1"/>
            <p:nvPr/>
          </p:nvSpPr>
          <p:spPr>
            <a:xfrm>
              <a:off x="313498" y="3898177"/>
              <a:ext cx="1155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/>
                <a:t>基因功能与上下游调控关系的实验验证</a:t>
              </a: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464801F-35C2-B1D5-E25D-00F308D2AD54}"/>
                </a:ext>
              </a:extLst>
            </p:cNvPr>
            <p:cNvGrpSpPr/>
            <p:nvPr/>
          </p:nvGrpSpPr>
          <p:grpSpPr>
            <a:xfrm>
              <a:off x="1364164" y="1666022"/>
              <a:ext cx="188989" cy="1972287"/>
              <a:chOff x="1618549" y="1905000"/>
              <a:chExt cx="298595" cy="2331800"/>
            </a:xfrm>
          </p:grpSpPr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F24A7F62-B059-5A73-83B8-9B51C383A7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3878" y="4230450"/>
                <a:ext cx="268502" cy="11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B99F52FA-5CF9-4C41-340A-99FD55BD3F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380" y="1905000"/>
                <a:ext cx="0" cy="23318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356FE213-948F-0940-9363-72762C8A3E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8549" y="1909764"/>
                <a:ext cx="29859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6CB7FB1-C6F9-D1D1-120D-56B5FC8FD639}"/>
                </a:ext>
              </a:extLst>
            </p:cNvPr>
            <p:cNvGrpSpPr/>
            <p:nvPr/>
          </p:nvGrpSpPr>
          <p:grpSpPr>
            <a:xfrm flipH="1">
              <a:off x="222466" y="2551260"/>
              <a:ext cx="198070" cy="1073316"/>
              <a:chOff x="1618549" y="1905000"/>
              <a:chExt cx="298595" cy="2331800"/>
            </a:xfrm>
          </p:grpSpPr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6811AF84-8442-382A-AF52-44C1C645DB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3878" y="4230450"/>
                <a:ext cx="268502" cy="11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8B6B083E-4475-DF0F-E61B-88EDE345D5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380" y="1905000"/>
                <a:ext cx="0" cy="23318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126CA954-4584-9A8D-A6AC-1643A45544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8549" y="1909764"/>
                <a:ext cx="29859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E50E46F0-6E10-60D9-CB6F-974BDF1EA18E}"/>
              </a:ext>
            </a:extLst>
          </p:cNvPr>
          <p:cNvSpPr/>
          <p:nvPr/>
        </p:nvSpPr>
        <p:spPr>
          <a:xfrm>
            <a:off x="427494" y="3049764"/>
            <a:ext cx="1001790" cy="299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6E24D0B8-C315-6DC3-FF74-D5EDE17DCF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8" r="7007" b="16540"/>
          <a:stretch/>
        </p:blipFill>
        <p:spPr>
          <a:xfrm>
            <a:off x="1779893" y="2268586"/>
            <a:ext cx="2792107" cy="2354838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15CCAB76-20A8-425D-35A4-FA44B7356965}"/>
              </a:ext>
            </a:extLst>
          </p:cNvPr>
          <p:cNvSpPr txBox="1"/>
          <p:nvPr/>
        </p:nvSpPr>
        <p:spPr>
          <a:xfrm>
            <a:off x="1788716" y="4650921"/>
            <a:ext cx="25971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莱茵衣藻</a:t>
            </a:r>
            <a:r>
              <a:rPr lang="en-US" altLang="zh-CN" sz="10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TAP</a:t>
            </a:r>
            <a:r>
              <a:rPr lang="zh-CN" altLang="zh-CN" sz="1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缺氮光照下持绿表型突变体相应蛋白的同源蛋白分布</a:t>
            </a:r>
            <a:endParaRPr lang="zh-CN" altLang="en-US" sz="10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FC731A89-E7FA-4C46-7711-2005089EB3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916" t="903"/>
          <a:stretch/>
        </p:blipFill>
        <p:spPr>
          <a:xfrm>
            <a:off x="4681210" y="2257844"/>
            <a:ext cx="1946574" cy="2354837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6A05406E-0245-DFA1-C1E3-F8589F206496}"/>
              </a:ext>
            </a:extLst>
          </p:cNvPr>
          <p:cNvSpPr txBox="1"/>
          <p:nvPr/>
        </p:nvSpPr>
        <p:spPr>
          <a:xfrm>
            <a:off x="5080648" y="2567462"/>
            <a:ext cx="1472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软件进程、结果输出及报错输出界面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9A33E60-2FFB-E628-F43E-41DEB3CEC72F}"/>
              </a:ext>
            </a:extLst>
          </p:cNvPr>
          <p:cNvSpPr txBox="1"/>
          <p:nvPr/>
        </p:nvSpPr>
        <p:spPr>
          <a:xfrm>
            <a:off x="5230265" y="3452034"/>
            <a:ext cx="11728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文件上传入口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7A945E7-0F6E-7E1A-A3D7-BF025472D83A}"/>
              </a:ext>
            </a:extLst>
          </p:cNvPr>
          <p:cNvSpPr txBox="1"/>
          <p:nvPr/>
        </p:nvSpPr>
        <p:spPr>
          <a:xfrm>
            <a:off x="7015462" y="1900385"/>
            <a:ext cx="1850310" cy="1988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研究</a:t>
            </a:r>
            <a:r>
              <a:rPr lang="zh-CN" altLang="en-US" sz="12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基因和蛋白质的进化</a:t>
            </a:r>
            <a:r>
              <a:rPr lang="zh-CN" altLang="en-US" sz="1200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，探究各个基因的来源以及在不同物种间的产生、获得、丢失的情况，并基于同源蛋白的功能为突变体代表的蛋白提供注释。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67883CE-CB39-E79B-D715-1E1F32A5638F}"/>
              </a:ext>
            </a:extLst>
          </p:cNvPr>
          <p:cNvSpPr txBox="1"/>
          <p:nvPr/>
        </p:nvSpPr>
        <p:spPr>
          <a:xfrm>
            <a:off x="5000634" y="4650921"/>
            <a:ext cx="14025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Mutual Best Hits of Protein </a:t>
            </a:r>
            <a:r>
              <a:rPr lang="zh-CN" altLang="en-US" sz="10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软件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0887B541-FBD6-9447-6461-DF1FCAA4A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716" y="740316"/>
            <a:ext cx="4839068" cy="124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9EF8117E-A66C-A001-3ADB-90FA3854D3D0}"/>
              </a:ext>
            </a:extLst>
          </p:cNvPr>
          <p:cNvSpPr txBox="1"/>
          <p:nvPr/>
        </p:nvSpPr>
        <p:spPr>
          <a:xfrm>
            <a:off x="2065746" y="1973781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0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核心模块蛋白质在各个物种间的分布</a:t>
            </a:r>
            <a:endParaRPr lang="zh-CN" altLang="zh-CN" sz="1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9475663"/>
      </p:ext>
    </p:extLst>
  </p:cSld>
  <p:clrMapOvr>
    <a:masterClrMapping/>
  </p:clrMapOvr>
  <p:transition spd="slow" advTm="0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515257" y="651992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94298" y="245232"/>
            <a:ext cx="2685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pc="300" dirty="0">
                <a:latin typeface="黑体" panose="02010600030101010101" charset="-122"/>
                <a:ea typeface="黑体" panose="02010600030101010101" charset="-122"/>
              </a:rPr>
              <a:t>莱茵衣藻表型定量与聚类分析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27983" y="241080"/>
            <a:ext cx="1952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0030101010101" charset="-122"/>
                <a:cs typeface="Times New Roman" panose="02020603050405020304" pitchFamily="18" charset="0"/>
              </a:rPr>
              <a:t>Chlamydomonas reinhardtii 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3724448" y="28805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462" y="13288"/>
            <a:ext cx="1613281" cy="58976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5509595-518B-7524-C852-CE5A0F67E786}"/>
              </a:ext>
            </a:extLst>
          </p:cNvPr>
          <p:cNvGrpSpPr/>
          <p:nvPr/>
        </p:nvGrpSpPr>
        <p:grpSpPr>
          <a:xfrm>
            <a:off x="325729" y="732815"/>
            <a:ext cx="8611973" cy="3475364"/>
            <a:chOff x="101509" y="1577962"/>
            <a:chExt cx="8233763" cy="306049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88A7AFB-AC1D-371C-FCC4-0A252C62E989}"/>
                </a:ext>
              </a:extLst>
            </p:cNvPr>
            <p:cNvGrpSpPr/>
            <p:nvPr/>
          </p:nvGrpSpPr>
          <p:grpSpPr>
            <a:xfrm>
              <a:off x="6071264" y="3035970"/>
              <a:ext cx="2097898" cy="1596666"/>
              <a:chOff x="2618410" y="4320791"/>
              <a:chExt cx="2438405" cy="1993795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04D5D943-F95E-AF69-30B8-48B601190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8410" y="4320791"/>
                <a:ext cx="2438405" cy="1828804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9CFC2EA-F606-DB1B-4DFC-C86FA11A7935}"/>
                  </a:ext>
                </a:extLst>
              </p:cNvPr>
              <p:cNvSpPr txBox="1"/>
              <p:nvPr/>
            </p:nvSpPr>
            <p:spPr>
              <a:xfrm>
                <a:off x="3133503" y="5886648"/>
                <a:ext cx="1630326" cy="427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Cre05g242500</a:t>
                </a: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68C6AA2-B17D-974A-36E1-05C4A081EABB}"/>
                </a:ext>
              </a:extLst>
            </p:cNvPr>
            <p:cNvGrpSpPr/>
            <p:nvPr/>
          </p:nvGrpSpPr>
          <p:grpSpPr>
            <a:xfrm>
              <a:off x="6228936" y="1687933"/>
              <a:ext cx="2106336" cy="1690738"/>
              <a:chOff x="12099624" y="538134"/>
              <a:chExt cx="2438405" cy="2224785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D39178DA-CB24-36BF-DDA6-BDB0999B4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99624" y="538134"/>
                <a:ext cx="2438405" cy="1828804"/>
              </a:xfrm>
              <a:prstGeom prst="rect">
                <a:avLst/>
              </a:prstGeom>
            </p:spPr>
          </p:pic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B6A8EE1-8A4D-F55B-78B7-3E45C20DA89C}"/>
                  </a:ext>
                </a:extLst>
              </p:cNvPr>
              <p:cNvSpPr txBox="1"/>
              <p:nvPr/>
            </p:nvSpPr>
            <p:spPr>
              <a:xfrm>
                <a:off x="12500632" y="2311971"/>
                <a:ext cx="1715386" cy="4509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Cre06g268650</a:t>
                </a:r>
              </a:p>
            </p:txBody>
          </p:sp>
        </p:grpSp>
        <p:grpSp>
          <p:nvGrpSpPr>
            <p:cNvPr id="6188" name="组合 6187">
              <a:extLst>
                <a:ext uri="{FF2B5EF4-FFF2-40B4-BE49-F238E27FC236}">
                  <a16:creationId xmlns:a16="http://schemas.microsoft.com/office/drawing/2014/main" id="{1297E5E5-43BC-B377-F27C-7660A354B3A7}"/>
                </a:ext>
              </a:extLst>
            </p:cNvPr>
            <p:cNvGrpSpPr/>
            <p:nvPr/>
          </p:nvGrpSpPr>
          <p:grpSpPr>
            <a:xfrm>
              <a:off x="101509" y="1577962"/>
              <a:ext cx="3460597" cy="2983867"/>
              <a:chOff x="45375" y="1109509"/>
              <a:chExt cx="4460439" cy="3614043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FCCB6A91-521B-B2E7-A2D5-F45C22AF7635}"/>
                  </a:ext>
                </a:extLst>
              </p:cNvPr>
              <p:cNvGrpSpPr/>
              <p:nvPr/>
            </p:nvGrpSpPr>
            <p:grpSpPr>
              <a:xfrm>
                <a:off x="223485" y="1252489"/>
                <a:ext cx="2043820" cy="1988670"/>
                <a:chOff x="2225746" y="891357"/>
                <a:chExt cx="2043820" cy="1988670"/>
              </a:xfrm>
            </p:grpSpPr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037E55E5-D318-EB7D-E70A-AAB61A0047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25746" y="891357"/>
                  <a:ext cx="2043820" cy="1532865"/>
                </a:xfrm>
                <a:prstGeom prst="rect">
                  <a:avLst/>
                </a:prstGeom>
              </p:spPr>
            </p:pic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BDEC6B40-0555-C878-7B06-E0ACB32BE041}"/>
                    </a:ext>
                  </a:extLst>
                </p:cNvPr>
                <p:cNvSpPr txBox="1"/>
                <p:nvPr/>
              </p:nvSpPr>
              <p:spPr>
                <a:xfrm>
                  <a:off x="2547782" y="2464950"/>
                  <a:ext cx="1630326" cy="415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05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Cre02g085000</a:t>
                  </a:r>
                </a:p>
              </p:txBody>
            </p:sp>
          </p:grpSp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E019301D-EB2A-94A6-9B37-7F2788A9A518}"/>
                  </a:ext>
                </a:extLst>
              </p:cNvPr>
              <p:cNvGrpSpPr/>
              <p:nvPr/>
            </p:nvGrpSpPr>
            <p:grpSpPr>
              <a:xfrm>
                <a:off x="2067409" y="1109509"/>
                <a:ext cx="2438405" cy="2134821"/>
                <a:chOff x="3989620" y="766315"/>
                <a:chExt cx="2438405" cy="2134821"/>
              </a:xfrm>
            </p:grpSpPr>
            <p:pic>
              <p:nvPicPr>
                <p:cNvPr id="29" name="图片 28">
                  <a:extLst>
                    <a:ext uri="{FF2B5EF4-FFF2-40B4-BE49-F238E27FC236}">
                      <a16:creationId xmlns:a16="http://schemas.microsoft.com/office/drawing/2014/main" id="{54C5920F-A387-B01E-E8D1-47E07314FA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89620" y="766315"/>
                  <a:ext cx="2438405" cy="1828804"/>
                </a:xfrm>
                <a:prstGeom prst="rect">
                  <a:avLst/>
                </a:prstGeom>
              </p:spPr>
            </p:pic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A246B5D0-FB68-B69F-58AD-E81FD1589A54}"/>
                    </a:ext>
                  </a:extLst>
                </p:cNvPr>
                <p:cNvSpPr txBox="1"/>
                <p:nvPr/>
              </p:nvSpPr>
              <p:spPr>
                <a:xfrm>
                  <a:off x="4316226" y="2486059"/>
                  <a:ext cx="1800447" cy="415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05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Cre02g092700</a:t>
                  </a: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64CC251F-1CC6-73CF-95F5-330DE02A8185}"/>
                  </a:ext>
                </a:extLst>
              </p:cNvPr>
              <p:cNvGrpSpPr/>
              <p:nvPr/>
            </p:nvGrpSpPr>
            <p:grpSpPr>
              <a:xfrm>
                <a:off x="45375" y="2726221"/>
                <a:ext cx="2438405" cy="1981956"/>
                <a:chOff x="382769" y="2640602"/>
                <a:chExt cx="2438405" cy="1981956"/>
              </a:xfrm>
            </p:grpSpPr>
            <p:pic>
              <p:nvPicPr>
                <p:cNvPr id="21" name="图片 20">
                  <a:extLst>
                    <a:ext uri="{FF2B5EF4-FFF2-40B4-BE49-F238E27FC236}">
                      <a16:creationId xmlns:a16="http://schemas.microsoft.com/office/drawing/2014/main" id="{125832CB-F747-B6D8-9103-D1C56CEDE9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2769" y="2640602"/>
                  <a:ext cx="2438405" cy="1828804"/>
                </a:xfrm>
                <a:prstGeom prst="rect">
                  <a:avLst/>
                </a:prstGeom>
              </p:spPr>
            </p:pic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380527E-2827-F962-B52E-6288CEAD595E}"/>
                    </a:ext>
                  </a:extLst>
                </p:cNvPr>
                <p:cNvSpPr txBox="1"/>
                <p:nvPr/>
              </p:nvSpPr>
              <p:spPr>
                <a:xfrm>
                  <a:off x="882915" y="4207481"/>
                  <a:ext cx="1630325" cy="415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05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Cre08g358528</a:t>
                  </a:r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F0124060-8263-2776-EC19-2CB90D620513}"/>
                  </a:ext>
                </a:extLst>
              </p:cNvPr>
              <p:cNvGrpSpPr/>
              <p:nvPr/>
            </p:nvGrpSpPr>
            <p:grpSpPr>
              <a:xfrm>
                <a:off x="2023735" y="2748142"/>
                <a:ext cx="2438405" cy="1975410"/>
                <a:chOff x="2406571" y="2550042"/>
                <a:chExt cx="2438405" cy="1975410"/>
              </a:xfrm>
            </p:grpSpPr>
            <p:pic>
              <p:nvPicPr>
                <p:cNvPr id="19" name="图片 18">
                  <a:extLst>
                    <a:ext uri="{FF2B5EF4-FFF2-40B4-BE49-F238E27FC236}">
                      <a16:creationId xmlns:a16="http://schemas.microsoft.com/office/drawing/2014/main" id="{0C090D1D-D772-1684-1936-8F4906D35A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6571" y="2550042"/>
                  <a:ext cx="2438405" cy="1828804"/>
                </a:xfrm>
                <a:prstGeom prst="rect">
                  <a:avLst/>
                </a:prstGeom>
              </p:spPr>
            </p:pic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1A8FA673-0907-A769-864D-F86095DEAD91}"/>
                    </a:ext>
                  </a:extLst>
                </p:cNvPr>
                <p:cNvSpPr txBox="1"/>
                <p:nvPr/>
              </p:nvSpPr>
              <p:spPr>
                <a:xfrm>
                  <a:off x="2776852" y="4110375"/>
                  <a:ext cx="1694120" cy="415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05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Cre10g450350</a:t>
                  </a:r>
                </a:p>
              </p:txBody>
            </p:sp>
          </p:grp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F868E6EA-9C56-5003-91CE-DD2CF13B3A80}"/>
                </a:ext>
              </a:extLst>
            </p:cNvPr>
            <p:cNvGrpSpPr/>
            <p:nvPr/>
          </p:nvGrpSpPr>
          <p:grpSpPr>
            <a:xfrm>
              <a:off x="2919656" y="1784066"/>
              <a:ext cx="3777340" cy="2854386"/>
              <a:chOff x="634824" y="3689694"/>
              <a:chExt cx="4454757" cy="3928373"/>
            </a:xfrm>
          </p:grpSpPr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53B6C3E1-D4FF-4C5F-1356-AD8E88721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1176" y="3695739"/>
                <a:ext cx="2438405" cy="1828804"/>
              </a:xfrm>
              <a:prstGeom prst="rect">
                <a:avLst/>
              </a:prstGeom>
            </p:spPr>
          </p:pic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D09FE845-3BF9-3C57-22EF-B44892434696}"/>
                  </a:ext>
                </a:extLst>
              </p:cNvPr>
              <p:cNvGrpSpPr/>
              <p:nvPr/>
            </p:nvGrpSpPr>
            <p:grpSpPr>
              <a:xfrm>
                <a:off x="634824" y="3689694"/>
                <a:ext cx="4403457" cy="3928373"/>
                <a:chOff x="634824" y="3689694"/>
                <a:chExt cx="4403457" cy="3928373"/>
              </a:xfrm>
            </p:grpSpPr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709C13D9-96BE-67A0-29BF-4876EDC69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4824" y="5575878"/>
                  <a:ext cx="2438405" cy="1828804"/>
                </a:xfrm>
                <a:prstGeom prst="rect">
                  <a:avLst/>
                </a:prstGeom>
              </p:spPr>
            </p:pic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D402E840-9F93-96BB-AEA3-FC08EC4AA300}"/>
                    </a:ext>
                  </a:extLst>
                </p:cNvPr>
                <p:cNvSpPr txBox="1"/>
                <p:nvPr/>
              </p:nvSpPr>
              <p:spPr>
                <a:xfrm>
                  <a:off x="1183904" y="7146422"/>
                  <a:ext cx="1701209" cy="4716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05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Cre07g351650</a:t>
                  </a:r>
                </a:p>
              </p:txBody>
            </p:sp>
            <p:pic>
              <p:nvPicPr>
                <p:cNvPr id="40" name="图片 39">
                  <a:extLst>
                    <a:ext uri="{FF2B5EF4-FFF2-40B4-BE49-F238E27FC236}">
                      <a16:creationId xmlns:a16="http://schemas.microsoft.com/office/drawing/2014/main" id="{90B9277A-BE8F-B6BC-6CC0-BB1E98D7F8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0773" y="3689694"/>
                  <a:ext cx="2438405" cy="1828804"/>
                </a:xfrm>
                <a:prstGeom prst="rect">
                  <a:avLst/>
                </a:prstGeom>
              </p:spPr>
            </p:pic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67277887-C027-360B-DA9D-3ACEA1D2FF1B}"/>
                    </a:ext>
                  </a:extLst>
                </p:cNvPr>
                <p:cNvSpPr txBox="1"/>
                <p:nvPr/>
              </p:nvSpPr>
              <p:spPr>
                <a:xfrm>
                  <a:off x="1232063" y="5404474"/>
                  <a:ext cx="1694122" cy="4716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05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Cre10g466650</a:t>
                  </a:r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C68FA39B-D196-AAE4-F51B-88C69F0ED258}"/>
                    </a:ext>
                  </a:extLst>
                </p:cNvPr>
                <p:cNvSpPr txBox="1"/>
                <p:nvPr/>
              </p:nvSpPr>
              <p:spPr>
                <a:xfrm>
                  <a:off x="3059921" y="5404474"/>
                  <a:ext cx="1798080" cy="4716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05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Cre12g511050</a:t>
                  </a:r>
                </a:p>
              </p:txBody>
            </p:sp>
            <p:pic>
              <p:nvPicPr>
                <p:cNvPr id="44" name="图片 43">
                  <a:extLst>
                    <a:ext uri="{FF2B5EF4-FFF2-40B4-BE49-F238E27FC236}">
                      <a16:creationId xmlns:a16="http://schemas.microsoft.com/office/drawing/2014/main" id="{36606670-42A5-4096-BAD3-9ED16118BD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9876" y="5505145"/>
                  <a:ext cx="2438405" cy="1828804"/>
                </a:xfrm>
                <a:prstGeom prst="rect">
                  <a:avLst/>
                </a:prstGeom>
              </p:spPr>
            </p:pic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FE108F96-D49E-23A3-87C0-450BAED73894}"/>
                    </a:ext>
                  </a:extLst>
                </p:cNvPr>
                <p:cNvSpPr txBox="1"/>
                <p:nvPr/>
              </p:nvSpPr>
              <p:spPr>
                <a:xfrm>
                  <a:off x="3073229" y="7146423"/>
                  <a:ext cx="1798080" cy="4716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05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Cre17g718900</a:t>
                  </a:r>
                </a:p>
              </p:txBody>
            </p:sp>
          </p:grpSp>
        </p:grp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498D3ED-59E8-3824-D736-66FAEFA78832}"/>
              </a:ext>
            </a:extLst>
          </p:cNvPr>
          <p:cNvSpPr txBox="1"/>
          <p:nvPr/>
        </p:nvSpPr>
        <p:spPr>
          <a:xfrm>
            <a:off x="2268250" y="4263838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0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基于</a:t>
            </a:r>
            <a:r>
              <a:rPr lang="en-US" altLang="zh-CN" sz="10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AlphaFold2</a:t>
            </a:r>
            <a:r>
              <a:rPr lang="zh-CN" altLang="en-US" sz="10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的核心模块蛋白质结构预测</a:t>
            </a:r>
            <a:endParaRPr lang="zh-CN" altLang="zh-CN" sz="1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157593"/>
      </p:ext>
    </p:extLst>
  </p:cSld>
  <p:clrMapOvr>
    <a:masterClrMapping/>
  </p:clrMapOvr>
  <p:transition spd="slow" advTm="0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94298" y="245232"/>
            <a:ext cx="2685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pc="300" dirty="0">
                <a:latin typeface="黑体" panose="02010600030101010101" charset="-122"/>
                <a:ea typeface="黑体" panose="02010600030101010101" charset="-122"/>
              </a:rPr>
              <a:t>莱茵衣藻表型定量与聚类分析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27983" y="241080"/>
            <a:ext cx="1952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0030101010101" charset="-122"/>
                <a:cs typeface="Times New Roman" panose="02020603050405020304" pitchFamily="18" charset="0"/>
              </a:rPr>
              <a:t>Chlamydomonas reinhardtii 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3724448" y="28805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462" y="13288"/>
            <a:ext cx="1613281" cy="5897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7F5012-9E72-90CC-E7F0-4C8784367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71" y="934663"/>
            <a:ext cx="3878628" cy="310765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6559625-7483-41FA-30D9-C73C4228A86B}"/>
              </a:ext>
            </a:extLst>
          </p:cNvPr>
          <p:cNvSpPr txBox="1"/>
          <p:nvPr/>
        </p:nvSpPr>
        <p:spPr>
          <a:xfrm>
            <a:off x="175035" y="3941037"/>
            <a:ext cx="4572000" cy="293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7970" algn="ctr">
              <a:lnSpc>
                <a:spcPct val="150000"/>
              </a:lnSpc>
            </a:pPr>
            <a:r>
              <a:rPr lang="zh-CN" altLang="zh-CN" sz="1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基于已有蛋白质结构和序列信息预测的</a:t>
            </a:r>
            <a:r>
              <a:rPr lang="en-US" altLang="zh-CN" sz="10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GO</a:t>
            </a:r>
            <a:r>
              <a:rPr lang="zh-CN" altLang="zh-CN" sz="1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注释</a:t>
            </a:r>
            <a:r>
              <a:rPr lang="en-US" altLang="zh-CN" sz="10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000" b="1" dirty="0" err="1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DeepFRI</a:t>
            </a:r>
            <a:r>
              <a:rPr lang="en-US" altLang="zh-CN" sz="10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1000" b="1" dirty="0"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4D6072-DF37-E6E4-91D7-07B3491AAB9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6" r="41352" b="17325"/>
          <a:stretch/>
        </p:blipFill>
        <p:spPr>
          <a:xfrm>
            <a:off x="4286050" y="704938"/>
            <a:ext cx="1846170" cy="142400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6CA6935-C0C9-89F3-3D44-677A82B9CCC8}"/>
              </a:ext>
            </a:extLst>
          </p:cNvPr>
          <p:cNvSpPr txBox="1"/>
          <p:nvPr/>
        </p:nvSpPr>
        <p:spPr>
          <a:xfrm>
            <a:off x="4286050" y="2130117"/>
            <a:ext cx="21105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7970" algn="ctr"/>
            <a:r>
              <a:rPr lang="en-US" altLang="zh-CN" sz="10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Cre07.g351650</a:t>
            </a:r>
            <a:r>
              <a:rPr lang="zh-CN" altLang="zh-CN" sz="1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在各个物种间的同源蛋白进化树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F987CE-65D6-CF0B-BD69-1D8A3681F3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360" y="583266"/>
            <a:ext cx="2811169" cy="17682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CC9D7E8-07C4-DD1E-B731-9781764AF334}"/>
              </a:ext>
            </a:extLst>
          </p:cNvPr>
          <p:cNvSpPr txBox="1"/>
          <p:nvPr/>
        </p:nvSpPr>
        <p:spPr>
          <a:xfrm>
            <a:off x="6596721" y="2053173"/>
            <a:ext cx="16623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10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AlphaFold2</a:t>
            </a:r>
            <a:r>
              <a:rPr lang="zh-CN" altLang="en-US" sz="1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0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Cre07g351650</a:t>
            </a:r>
          </a:p>
          <a:p>
            <a:pPr algn="ctr"/>
            <a:r>
              <a:rPr lang="zh-CN" altLang="en-US" sz="1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蛋白质结构预测</a:t>
            </a:r>
            <a:endParaRPr lang="zh-CN" altLang="zh-CN" sz="10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680EE19-32DB-32C0-4DCE-A91DC448261A}"/>
              </a:ext>
            </a:extLst>
          </p:cNvPr>
          <p:cNvSpPr txBox="1"/>
          <p:nvPr/>
        </p:nvSpPr>
        <p:spPr>
          <a:xfrm>
            <a:off x="4511235" y="2907095"/>
            <a:ext cx="4117508" cy="1719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  Cre07.g351650</a:t>
            </a:r>
            <a:r>
              <a:rPr lang="zh-CN" altLang="en-US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为鞭毛和纤毛特异性蛋白，参与轴丝结构的组织和运动；蛋白质进化树反映该蛋白在绝大多数物种中非常保守，且在同属藻类的同源蛋白中具有转录因子的功能；而在基于结构的</a:t>
            </a:r>
            <a:r>
              <a:rPr lang="en-US" altLang="zh-CN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GO</a:t>
            </a:r>
            <a:r>
              <a:rPr lang="zh-CN" altLang="en-US" sz="1200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预测中，该蛋白具有调节细胞内氮化合物、有机物质和含碱基化合物的代谢过程的功能，推测可能是氮胁迫通路上游的调节性蛋白或酶。</a:t>
            </a:r>
          </a:p>
        </p:txBody>
      </p:sp>
    </p:spTree>
    <p:extLst>
      <p:ext uri="{BB962C8B-B14F-4D97-AF65-F5344CB8AC3E}">
        <p14:creationId xmlns:p14="http://schemas.microsoft.com/office/powerpoint/2010/main" val="2136859495"/>
      </p:ext>
    </p:extLst>
  </p:cSld>
  <p:clrMapOvr>
    <a:masterClrMapping/>
  </p:clrMapOvr>
  <p:transition spd="slow" advTm="0">
    <p:pull/>
  </p:transition>
</p:sld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2325</TotalTime>
  <Words>1458</Words>
  <Application>Microsoft Office PowerPoint</Application>
  <PresentationFormat>全屏显示(16:9)</PresentationFormat>
  <Paragraphs>226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宋体</vt:lpstr>
      <vt:lpstr>仿宋_GB2312</vt:lpstr>
      <vt:lpstr>Arial</vt:lpstr>
      <vt:lpstr>Calibri</vt:lpstr>
      <vt:lpstr>微软雅黑</vt:lpstr>
      <vt:lpstr>黑体</vt:lpstr>
      <vt:lpstr>等线</vt:lpstr>
      <vt:lpstr>Times New Roman</vt:lpstr>
      <vt:lpstr>Cascadia Mono ExtraLight</vt:lpstr>
      <vt:lpstr>清风素材 https://12sc.taobao.com/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1111111111</dc:title>
  <dc:subject>12sc.taobao.com</dc:subject>
  <dc:creator>清风素材; User</dc:creator>
  <cp:keywords>12sc.taobao.com</cp:keywords>
  <dc:description>12sc.taobao.com</dc:description>
  <cp:lastModifiedBy>Zhouhui Qi</cp:lastModifiedBy>
  <cp:revision>83</cp:revision>
  <dcterms:created xsi:type="dcterms:W3CDTF">2015-01-23T04:02:00Z</dcterms:created>
  <dcterms:modified xsi:type="dcterms:W3CDTF">2023-09-11T19:51:15Z</dcterms:modified>
  <cp:category>12sc.taobao.com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2052-10.1.0.6028</vt:lpwstr>
  </property>
</Properties>
</file>